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4" r:id="rId22"/>
    <p:sldId id="285" r:id="rId23"/>
    <p:sldId id="291" r:id="rId24"/>
    <p:sldId id="286" r:id="rId25"/>
    <p:sldId id="289" r:id="rId26"/>
    <p:sldId id="290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XNHhRp05DZGCuw2oSzjeEibeu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0C4A12-849B-4FC0-9289-C44F26F1A0E6}">
  <a:tblStyle styleId="{910C4A12-849B-4FC0-9289-C44F26F1A0E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E9EA"/>
          </a:solidFill>
        </a:fill>
      </a:tcStyle>
    </a:wholeTbl>
    <a:band1H>
      <a:tcTxStyle b="off" i="off"/>
      <a:tcStyle>
        <a:tcBdr/>
        <a:fill>
          <a:solidFill>
            <a:srgbClr val="DCD0D3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CD0D3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2" name="Google Shape;492;p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p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4" name="Google Shape;554;p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4" name="Google Shape;564;p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p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p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09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1" name="Google Shape;681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s">
  <p:cSld name="Title Slide with Image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>
            <a:spLocks noGrp="1"/>
          </p:cNvSpPr>
          <p:nvPr>
            <p:ph type="pic" idx="2"/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8"/>
          <p:cNvSpPr>
            <a:spLocks noGrp="1"/>
          </p:cNvSpPr>
          <p:nvPr>
            <p:ph type="pic" idx="3"/>
          </p:nvPr>
        </p:nvSpPr>
        <p:spPr>
          <a:xfrm>
            <a:off x="5364480" y="1746127"/>
            <a:ext cx="1463040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252000" rIns="900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4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4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4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4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64"/>
          <p:cNvSpPr/>
          <p:nvPr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0">
                <a:srgbClr val="3B99BB">
                  <a:alpha val="20000"/>
                </a:srgbClr>
              </a:gs>
              <a:gs pos="100000">
                <a:srgbClr val="703F51">
                  <a:alpha val="2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4"/>
          <p:cNvSpPr txBox="1">
            <a:spLocks noGrp="1"/>
          </p:cNvSpPr>
          <p:nvPr>
            <p:ph type="body" idx="1"/>
          </p:nvPr>
        </p:nvSpPr>
        <p:spPr>
          <a:xfrm>
            <a:off x="836614" y="1377833"/>
            <a:ext cx="953568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64"/>
          <p:cNvSpPr txBox="1">
            <a:spLocks noGrp="1"/>
          </p:cNvSpPr>
          <p:nvPr>
            <p:ph type="body" idx="2"/>
          </p:nvPr>
        </p:nvSpPr>
        <p:spPr>
          <a:xfrm>
            <a:off x="874713" y="2623018"/>
            <a:ext cx="2992278" cy="78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6000"/>
              <a:buNone/>
              <a:defRPr sz="6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64"/>
          <p:cNvSpPr txBox="1">
            <a:spLocks noGrp="1"/>
          </p:cNvSpPr>
          <p:nvPr>
            <p:ph type="body" idx="3"/>
          </p:nvPr>
        </p:nvSpPr>
        <p:spPr>
          <a:xfrm>
            <a:off x="836613" y="4048567"/>
            <a:ext cx="2992278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body" idx="4"/>
          </p:nvPr>
        </p:nvSpPr>
        <p:spPr>
          <a:xfrm>
            <a:off x="836613" y="4433657"/>
            <a:ext cx="4893566" cy="135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64"/>
          <p:cNvSpPr txBox="1">
            <a:spLocks noGrp="1"/>
          </p:cNvSpPr>
          <p:nvPr>
            <p:ph type="body" idx="5"/>
          </p:nvPr>
        </p:nvSpPr>
        <p:spPr>
          <a:xfrm>
            <a:off x="6501650" y="2616710"/>
            <a:ext cx="2992278" cy="78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6000"/>
              <a:buNone/>
              <a:defRPr sz="6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64"/>
          <p:cNvSpPr txBox="1">
            <a:spLocks noGrp="1"/>
          </p:cNvSpPr>
          <p:nvPr>
            <p:ph type="body" idx="6"/>
          </p:nvPr>
        </p:nvSpPr>
        <p:spPr>
          <a:xfrm>
            <a:off x="6501650" y="4048567"/>
            <a:ext cx="2992278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64"/>
          <p:cNvSpPr txBox="1">
            <a:spLocks noGrp="1"/>
          </p:cNvSpPr>
          <p:nvPr>
            <p:ph type="body" idx="7"/>
          </p:nvPr>
        </p:nvSpPr>
        <p:spPr>
          <a:xfrm>
            <a:off x="6501650" y="4433657"/>
            <a:ext cx="4853737" cy="137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64"/>
          <p:cNvSpPr>
            <a:spLocks noGrp="1"/>
          </p:cNvSpPr>
          <p:nvPr>
            <p:ph type="pic" idx="8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s Frame">
  <p:cSld name="Circles Fram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5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65"/>
          <p:cNvSpPr/>
          <p:nvPr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rgbClr val="3B99BB">
                  <a:alpha val="9411"/>
                </a:srgbClr>
              </a:gs>
              <a:gs pos="100000">
                <a:srgbClr val="2C728C">
                  <a:alpha val="2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5"/>
          <p:cNvSpPr/>
          <p:nvPr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0">
                <a:srgbClr val="96556D">
                  <a:alpha val="20000"/>
                </a:srgbClr>
              </a:gs>
              <a:gs pos="100000">
                <a:srgbClr val="2C728C">
                  <a:alpha val="2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5"/>
          <p:cNvSpPr/>
          <p:nvPr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rgbClr val="703F51">
                  <a:alpha val="20000"/>
                </a:srgbClr>
              </a:gs>
              <a:gs pos="100000">
                <a:srgbClr val="96556D">
                  <a:alpha val="2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5"/>
          <p:cNvSpPr txBox="1">
            <a:spLocks noGrp="1"/>
          </p:cNvSpPr>
          <p:nvPr>
            <p:ph type="body" idx="1"/>
          </p:nvPr>
        </p:nvSpPr>
        <p:spPr>
          <a:xfrm>
            <a:off x="2073295" y="3071195"/>
            <a:ext cx="1797559" cy="78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6000"/>
              <a:buNone/>
              <a:defRPr sz="6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65"/>
          <p:cNvSpPr txBox="1">
            <a:spLocks noGrp="1"/>
          </p:cNvSpPr>
          <p:nvPr>
            <p:ph type="body" idx="2"/>
          </p:nvPr>
        </p:nvSpPr>
        <p:spPr>
          <a:xfrm>
            <a:off x="1730075" y="5649340"/>
            <a:ext cx="2484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65"/>
          <p:cNvSpPr txBox="1">
            <a:spLocks noGrp="1"/>
          </p:cNvSpPr>
          <p:nvPr>
            <p:ph type="body" idx="3"/>
          </p:nvPr>
        </p:nvSpPr>
        <p:spPr>
          <a:xfrm>
            <a:off x="2165887" y="3909381"/>
            <a:ext cx="1596816" cy="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5"/>
          <p:cNvSpPr txBox="1">
            <a:spLocks noGrp="1"/>
          </p:cNvSpPr>
          <p:nvPr>
            <p:ph type="body" idx="4"/>
          </p:nvPr>
        </p:nvSpPr>
        <p:spPr>
          <a:xfrm>
            <a:off x="4362457" y="5674484"/>
            <a:ext cx="2484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65"/>
          <p:cNvSpPr txBox="1">
            <a:spLocks noGrp="1"/>
          </p:cNvSpPr>
          <p:nvPr>
            <p:ph type="body" idx="5"/>
          </p:nvPr>
        </p:nvSpPr>
        <p:spPr>
          <a:xfrm>
            <a:off x="7383566" y="5656692"/>
            <a:ext cx="2484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65"/>
          <p:cNvSpPr txBox="1">
            <a:spLocks noGrp="1"/>
          </p:cNvSpPr>
          <p:nvPr>
            <p:ph type="body" idx="6"/>
          </p:nvPr>
        </p:nvSpPr>
        <p:spPr>
          <a:xfrm>
            <a:off x="4602860" y="3068895"/>
            <a:ext cx="1797559" cy="78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6000"/>
              <a:buNone/>
              <a:defRPr sz="6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65"/>
          <p:cNvSpPr txBox="1">
            <a:spLocks noGrp="1"/>
          </p:cNvSpPr>
          <p:nvPr>
            <p:ph type="body" idx="7"/>
          </p:nvPr>
        </p:nvSpPr>
        <p:spPr>
          <a:xfrm>
            <a:off x="7726786" y="3068895"/>
            <a:ext cx="1797559" cy="78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6000"/>
              <a:buNone/>
              <a:defRPr sz="6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5"/>
          <p:cNvSpPr txBox="1">
            <a:spLocks noGrp="1"/>
          </p:cNvSpPr>
          <p:nvPr>
            <p:ph type="body" idx="8"/>
          </p:nvPr>
        </p:nvSpPr>
        <p:spPr>
          <a:xfrm>
            <a:off x="4703232" y="3917466"/>
            <a:ext cx="1596816" cy="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65"/>
          <p:cNvSpPr txBox="1">
            <a:spLocks noGrp="1"/>
          </p:cNvSpPr>
          <p:nvPr>
            <p:ph type="body" idx="9"/>
          </p:nvPr>
        </p:nvSpPr>
        <p:spPr>
          <a:xfrm>
            <a:off x="7827157" y="3917466"/>
            <a:ext cx="1596816" cy="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5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5"/>
          <p:cNvSpPr txBox="1">
            <a:spLocks noGrp="1"/>
          </p:cNvSpPr>
          <p:nvPr>
            <p:ph type="body" idx="13"/>
          </p:nvPr>
        </p:nvSpPr>
        <p:spPr>
          <a:xfrm>
            <a:off x="836614" y="1377833"/>
            <a:ext cx="953568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65"/>
          <p:cNvSpPr>
            <a:spLocks noGrp="1"/>
          </p:cNvSpPr>
          <p:nvPr>
            <p:ph type="pic" idx="14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Subtitle">
  <p:cSld name="Comparison with Sub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6"/>
          <p:cNvSpPr/>
          <p:nvPr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6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6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6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6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66"/>
          <p:cNvSpPr txBox="1">
            <a:spLocks noGrp="1"/>
          </p:cNvSpPr>
          <p:nvPr>
            <p:ph type="body" idx="1"/>
          </p:nvPr>
        </p:nvSpPr>
        <p:spPr>
          <a:xfrm>
            <a:off x="836614" y="1377833"/>
            <a:ext cx="9535686" cy="90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66"/>
          <p:cNvSpPr/>
          <p:nvPr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6"/>
          <p:cNvSpPr txBox="1">
            <a:spLocks noGrp="1"/>
          </p:cNvSpPr>
          <p:nvPr>
            <p:ph type="body" idx="2"/>
          </p:nvPr>
        </p:nvSpPr>
        <p:spPr>
          <a:xfrm>
            <a:off x="836612" y="3278541"/>
            <a:ext cx="4820533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66"/>
          <p:cNvSpPr txBox="1">
            <a:spLocks noGrp="1"/>
          </p:cNvSpPr>
          <p:nvPr>
            <p:ph type="body" idx="3"/>
          </p:nvPr>
        </p:nvSpPr>
        <p:spPr>
          <a:xfrm>
            <a:off x="836612" y="3663631"/>
            <a:ext cx="4820533" cy="161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/>
            </a:lvl1pPr>
            <a:lvl2pPr marL="914400" lvl="1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66"/>
          <p:cNvSpPr txBox="1">
            <a:spLocks noGrp="1"/>
          </p:cNvSpPr>
          <p:nvPr>
            <p:ph type="body" idx="4"/>
          </p:nvPr>
        </p:nvSpPr>
        <p:spPr>
          <a:xfrm>
            <a:off x="6495790" y="3278541"/>
            <a:ext cx="4820533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66"/>
          <p:cNvSpPr txBox="1">
            <a:spLocks noGrp="1"/>
          </p:cNvSpPr>
          <p:nvPr>
            <p:ph type="body" idx="5"/>
          </p:nvPr>
        </p:nvSpPr>
        <p:spPr>
          <a:xfrm>
            <a:off x="6495790" y="3663631"/>
            <a:ext cx="4820533" cy="161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D7E5"/>
              </a:buClr>
              <a:buSzPts val="1750"/>
              <a:buFont typeface="Noto Sans Symbols"/>
              <a:buChar char="▪"/>
              <a:defRPr sz="1400"/>
            </a:lvl1pPr>
            <a:lvl2pPr marL="914400" lvl="1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D7E5"/>
              </a:buClr>
              <a:buSzPts val="1750"/>
              <a:buFont typeface="Noto Sans Symbols"/>
              <a:buChar char="▪"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66"/>
          <p:cNvSpPr>
            <a:spLocks noGrp="1"/>
          </p:cNvSpPr>
          <p:nvPr>
            <p:ph type="pic" idx="6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7"/>
          <p:cNvSpPr/>
          <p:nvPr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rgbClr val="703F51">
                  <a:alpha val="20000"/>
                </a:srgbClr>
              </a:gs>
              <a:gs pos="100000">
                <a:srgbClr val="3B99BB">
                  <a:alpha val="2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7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7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7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67" descr="Competitors logos quadrant"/>
          <p:cNvSpPr>
            <a:spLocks noGrp="1"/>
          </p:cNvSpPr>
          <p:nvPr>
            <p:ph type="pic" idx="2"/>
          </p:nvPr>
        </p:nvSpPr>
        <p:spPr>
          <a:xfrm>
            <a:off x="3271215" y="2800279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67" descr="Competitors logos quadrant"/>
          <p:cNvSpPr>
            <a:spLocks noGrp="1"/>
          </p:cNvSpPr>
          <p:nvPr>
            <p:ph type="pic" idx="3"/>
          </p:nvPr>
        </p:nvSpPr>
        <p:spPr>
          <a:xfrm>
            <a:off x="1366167" y="2237506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67" descr="Competitors logos quadrant"/>
          <p:cNvSpPr>
            <a:spLocks noGrp="1"/>
          </p:cNvSpPr>
          <p:nvPr>
            <p:ph type="pic" idx="4"/>
          </p:nvPr>
        </p:nvSpPr>
        <p:spPr>
          <a:xfrm>
            <a:off x="1872684" y="4678392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67" descr="Competitors logos quadrant"/>
          <p:cNvSpPr>
            <a:spLocks noGrp="1"/>
          </p:cNvSpPr>
          <p:nvPr>
            <p:ph type="pic" idx="5"/>
          </p:nvPr>
        </p:nvSpPr>
        <p:spPr>
          <a:xfrm>
            <a:off x="6636591" y="2856931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67" descr="Competitors logos quadrant"/>
          <p:cNvSpPr>
            <a:spLocks noGrp="1"/>
          </p:cNvSpPr>
          <p:nvPr>
            <p:ph type="pic" idx="6"/>
          </p:nvPr>
        </p:nvSpPr>
        <p:spPr>
          <a:xfrm>
            <a:off x="6458028" y="4783318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67" descr="Competitors logos quadrant"/>
          <p:cNvSpPr>
            <a:spLocks noGrp="1"/>
          </p:cNvSpPr>
          <p:nvPr>
            <p:ph type="pic" idx="7"/>
          </p:nvPr>
        </p:nvSpPr>
        <p:spPr>
          <a:xfrm>
            <a:off x="9155216" y="4546154"/>
            <a:ext cx="1772153" cy="77724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67"/>
          <p:cNvSpPr txBox="1">
            <a:spLocks noGrp="1"/>
          </p:cNvSpPr>
          <p:nvPr>
            <p:ph type="body" idx="1"/>
          </p:nvPr>
        </p:nvSpPr>
        <p:spPr>
          <a:xfrm>
            <a:off x="836613" y="3922337"/>
            <a:ext cx="2741612" cy="24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0" name="Google Shape;190;p67"/>
          <p:cNvCxnSpPr/>
          <p:nvPr/>
        </p:nvCxnSpPr>
        <p:spPr>
          <a:xfrm>
            <a:off x="943519" y="3858087"/>
            <a:ext cx="10332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1" name="Google Shape;191;p67"/>
          <p:cNvCxnSpPr/>
          <p:nvPr/>
        </p:nvCxnSpPr>
        <p:spPr>
          <a:xfrm rot="-5400000">
            <a:off x="4162800" y="3876719"/>
            <a:ext cx="3866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2" name="Google Shape;192;p67"/>
          <p:cNvSpPr>
            <a:spLocks noGrp="1"/>
          </p:cNvSpPr>
          <p:nvPr>
            <p:ph type="pic" idx="8"/>
          </p:nvPr>
        </p:nvSpPr>
        <p:spPr>
          <a:xfrm>
            <a:off x="9464329" y="2259757"/>
            <a:ext cx="1463040" cy="987552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67"/>
          <p:cNvSpPr txBox="1">
            <a:spLocks noGrp="1"/>
          </p:cNvSpPr>
          <p:nvPr>
            <p:ph type="body" idx="9"/>
          </p:nvPr>
        </p:nvSpPr>
        <p:spPr>
          <a:xfrm>
            <a:off x="8601699" y="3922337"/>
            <a:ext cx="2741612" cy="24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67"/>
          <p:cNvSpPr txBox="1">
            <a:spLocks noGrp="1"/>
          </p:cNvSpPr>
          <p:nvPr>
            <p:ph type="body" idx="13"/>
          </p:nvPr>
        </p:nvSpPr>
        <p:spPr>
          <a:xfrm>
            <a:off x="4718845" y="5880592"/>
            <a:ext cx="2741612" cy="24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67"/>
          <p:cNvSpPr txBox="1">
            <a:spLocks noGrp="1"/>
          </p:cNvSpPr>
          <p:nvPr>
            <p:ph type="body" idx="14"/>
          </p:nvPr>
        </p:nvSpPr>
        <p:spPr>
          <a:xfrm>
            <a:off x="4731544" y="1640745"/>
            <a:ext cx="2741612" cy="24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67"/>
          <p:cNvSpPr>
            <a:spLocks noGrp="1"/>
          </p:cNvSpPr>
          <p:nvPr>
            <p:ph type="pic" idx="15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67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>
  <p:cSld name="Team slid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8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68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8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8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68"/>
          <p:cNvSpPr txBox="1">
            <a:spLocks noGrp="1"/>
          </p:cNvSpPr>
          <p:nvPr>
            <p:ph type="body" idx="1"/>
          </p:nvPr>
        </p:nvSpPr>
        <p:spPr>
          <a:xfrm>
            <a:off x="836614" y="1377833"/>
            <a:ext cx="9535686" cy="6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68"/>
          <p:cNvSpPr txBox="1">
            <a:spLocks noGrp="1"/>
          </p:cNvSpPr>
          <p:nvPr>
            <p:ph type="body" idx="2"/>
          </p:nvPr>
        </p:nvSpPr>
        <p:spPr>
          <a:xfrm>
            <a:off x="1975465" y="2564315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68"/>
          <p:cNvSpPr txBox="1">
            <a:spLocks noGrp="1"/>
          </p:cNvSpPr>
          <p:nvPr>
            <p:ph type="body" idx="3"/>
          </p:nvPr>
        </p:nvSpPr>
        <p:spPr>
          <a:xfrm>
            <a:off x="1975465" y="2949406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68"/>
          <p:cNvSpPr>
            <a:spLocks noGrp="1"/>
          </p:cNvSpPr>
          <p:nvPr>
            <p:ph type="pic" idx="4"/>
          </p:nvPr>
        </p:nvSpPr>
        <p:spPr>
          <a:xfrm>
            <a:off x="836614" y="2647025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68"/>
          <p:cNvSpPr txBox="1">
            <a:spLocks noGrp="1"/>
          </p:cNvSpPr>
          <p:nvPr>
            <p:ph type="body" idx="5"/>
          </p:nvPr>
        </p:nvSpPr>
        <p:spPr>
          <a:xfrm>
            <a:off x="1975465" y="4130482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68"/>
          <p:cNvSpPr txBox="1">
            <a:spLocks noGrp="1"/>
          </p:cNvSpPr>
          <p:nvPr>
            <p:ph type="body" idx="6"/>
          </p:nvPr>
        </p:nvSpPr>
        <p:spPr>
          <a:xfrm>
            <a:off x="1975465" y="4515573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68"/>
          <p:cNvSpPr>
            <a:spLocks noGrp="1"/>
          </p:cNvSpPr>
          <p:nvPr>
            <p:ph type="pic" idx="7"/>
          </p:nvPr>
        </p:nvSpPr>
        <p:spPr>
          <a:xfrm>
            <a:off x="836614" y="4213192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68"/>
          <p:cNvSpPr txBox="1">
            <a:spLocks noGrp="1"/>
          </p:cNvSpPr>
          <p:nvPr>
            <p:ph type="body" idx="8"/>
          </p:nvPr>
        </p:nvSpPr>
        <p:spPr>
          <a:xfrm>
            <a:off x="5532112" y="2564315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68"/>
          <p:cNvSpPr txBox="1">
            <a:spLocks noGrp="1"/>
          </p:cNvSpPr>
          <p:nvPr>
            <p:ph type="body" idx="9"/>
          </p:nvPr>
        </p:nvSpPr>
        <p:spPr>
          <a:xfrm>
            <a:off x="5532112" y="2949406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68"/>
          <p:cNvSpPr>
            <a:spLocks noGrp="1"/>
          </p:cNvSpPr>
          <p:nvPr>
            <p:ph type="pic" idx="13"/>
          </p:nvPr>
        </p:nvSpPr>
        <p:spPr>
          <a:xfrm>
            <a:off x="4393261" y="2647025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68"/>
          <p:cNvSpPr txBox="1">
            <a:spLocks noGrp="1"/>
          </p:cNvSpPr>
          <p:nvPr>
            <p:ph type="body" idx="14"/>
          </p:nvPr>
        </p:nvSpPr>
        <p:spPr>
          <a:xfrm>
            <a:off x="5532112" y="4130482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68"/>
          <p:cNvSpPr txBox="1">
            <a:spLocks noGrp="1"/>
          </p:cNvSpPr>
          <p:nvPr>
            <p:ph type="body" idx="15"/>
          </p:nvPr>
        </p:nvSpPr>
        <p:spPr>
          <a:xfrm>
            <a:off x="5532112" y="4515573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68"/>
          <p:cNvSpPr>
            <a:spLocks noGrp="1"/>
          </p:cNvSpPr>
          <p:nvPr>
            <p:ph type="pic" idx="16"/>
          </p:nvPr>
        </p:nvSpPr>
        <p:spPr>
          <a:xfrm>
            <a:off x="4393261" y="4213192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68"/>
          <p:cNvSpPr txBox="1">
            <a:spLocks noGrp="1"/>
          </p:cNvSpPr>
          <p:nvPr>
            <p:ph type="body" idx="17"/>
          </p:nvPr>
        </p:nvSpPr>
        <p:spPr>
          <a:xfrm>
            <a:off x="9088759" y="2564315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68"/>
          <p:cNvSpPr txBox="1">
            <a:spLocks noGrp="1"/>
          </p:cNvSpPr>
          <p:nvPr>
            <p:ph type="body" idx="18"/>
          </p:nvPr>
        </p:nvSpPr>
        <p:spPr>
          <a:xfrm>
            <a:off x="9088759" y="2949406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68"/>
          <p:cNvSpPr>
            <a:spLocks noGrp="1"/>
          </p:cNvSpPr>
          <p:nvPr>
            <p:ph type="pic" idx="19"/>
          </p:nvPr>
        </p:nvSpPr>
        <p:spPr>
          <a:xfrm>
            <a:off x="7949908" y="2647025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68"/>
          <p:cNvSpPr txBox="1">
            <a:spLocks noGrp="1"/>
          </p:cNvSpPr>
          <p:nvPr>
            <p:ph type="body" idx="20"/>
          </p:nvPr>
        </p:nvSpPr>
        <p:spPr>
          <a:xfrm>
            <a:off x="9088759" y="4130482"/>
            <a:ext cx="2271681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0" name="Google Shape;220;p68"/>
          <p:cNvSpPr txBox="1">
            <a:spLocks noGrp="1"/>
          </p:cNvSpPr>
          <p:nvPr>
            <p:ph type="body" idx="21"/>
          </p:nvPr>
        </p:nvSpPr>
        <p:spPr>
          <a:xfrm>
            <a:off x="9088759" y="4515573"/>
            <a:ext cx="2271681" cy="65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68"/>
          <p:cNvSpPr>
            <a:spLocks noGrp="1"/>
          </p:cNvSpPr>
          <p:nvPr>
            <p:ph type="pic" idx="22"/>
          </p:nvPr>
        </p:nvSpPr>
        <p:spPr>
          <a:xfrm>
            <a:off x="7949908" y="4213192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68"/>
          <p:cNvSpPr>
            <a:spLocks noGrp="1"/>
          </p:cNvSpPr>
          <p:nvPr>
            <p:ph type="pic" idx="23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caption">
  <p:cSld name="Chart and ca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9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9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9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9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69"/>
          <p:cNvSpPr txBox="1">
            <a:spLocks noGrp="1"/>
          </p:cNvSpPr>
          <p:nvPr>
            <p:ph type="body" idx="1"/>
          </p:nvPr>
        </p:nvSpPr>
        <p:spPr>
          <a:xfrm>
            <a:off x="836615" y="1377833"/>
            <a:ext cx="2497428" cy="163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69"/>
          <p:cNvSpPr>
            <a:spLocks noGrp="1"/>
          </p:cNvSpPr>
          <p:nvPr>
            <p:ph type="chart" idx="2"/>
          </p:nvPr>
        </p:nvSpPr>
        <p:spPr>
          <a:xfrm>
            <a:off x="3404384" y="1377832"/>
            <a:ext cx="3730750" cy="378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69"/>
          <p:cNvSpPr/>
          <p:nvPr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9"/>
          <p:cNvSpPr/>
          <p:nvPr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rgbClr val="ADD7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9"/>
          <p:cNvSpPr/>
          <p:nvPr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rgbClr val="7C97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9"/>
          <p:cNvSpPr/>
          <p:nvPr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rgbClr val="A8B9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9"/>
          <p:cNvSpPr/>
          <p:nvPr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rgbClr val="C394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9"/>
          <p:cNvSpPr/>
          <p:nvPr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rgbClr val="D3DC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9"/>
          <p:cNvSpPr txBox="1">
            <a:spLocks noGrp="1"/>
          </p:cNvSpPr>
          <p:nvPr>
            <p:ph type="body" idx="3"/>
          </p:nvPr>
        </p:nvSpPr>
        <p:spPr>
          <a:xfrm>
            <a:off x="7230599" y="1868634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7" name="Google Shape;237;p69"/>
          <p:cNvSpPr txBox="1">
            <a:spLocks noGrp="1"/>
          </p:cNvSpPr>
          <p:nvPr>
            <p:ph type="body" idx="4"/>
          </p:nvPr>
        </p:nvSpPr>
        <p:spPr>
          <a:xfrm>
            <a:off x="7230599" y="2253725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69"/>
          <p:cNvSpPr txBox="1">
            <a:spLocks noGrp="1"/>
          </p:cNvSpPr>
          <p:nvPr>
            <p:ph type="body" idx="5"/>
          </p:nvPr>
        </p:nvSpPr>
        <p:spPr>
          <a:xfrm>
            <a:off x="7230599" y="3132839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9" name="Google Shape;239;p69"/>
          <p:cNvSpPr txBox="1">
            <a:spLocks noGrp="1"/>
          </p:cNvSpPr>
          <p:nvPr>
            <p:ph type="body" idx="6"/>
          </p:nvPr>
        </p:nvSpPr>
        <p:spPr>
          <a:xfrm>
            <a:off x="7230599" y="3517930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69"/>
          <p:cNvSpPr txBox="1">
            <a:spLocks noGrp="1"/>
          </p:cNvSpPr>
          <p:nvPr>
            <p:ph type="body" idx="7"/>
          </p:nvPr>
        </p:nvSpPr>
        <p:spPr>
          <a:xfrm>
            <a:off x="7230599" y="4382409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1" name="Google Shape;241;p69"/>
          <p:cNvSpPr txBox="1">
            <a:spLocks noGrp="1"/>
          </p:cNvSpPr>
          <p:nvPr>
            <p:ph type="body" idx="8"/>
          </p:nvPr>
        </p:nvSpPr>
        <p:spPr>
          <a:xfrm>
            <a:off x="7230599" y="4767500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69"/>
          <p:cNvSpPr txBox="1">
            <a:spLocks noGrp="1"/>
          </p:cNvSpPr>
          <p:nvPr>
            <p:ph type="body" idx="9"/>
          </p:nvPr>
        </p:nvSpPr>
        <p:spPr>
          <a:xfrm>
            <a:off x="9664979" y="1868634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3" name="Google Shape;243;p69"/>
          <p:cNvSpPr txBox="1">
            <a:spLocks noGrp="1"/>
          </p:cNvSpPr>
          <p:nvPr>
            <p:ph type="body" idx="13"/>
          </p:nvPr>
        </p:nvSpPr>
        <p:spPr>
          <a:xfrm>
            <a:off x="9664979" y="2253725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69"/>
          <p:cNvSpPr txBox="1">
            <a:spLocks noGrp="1"/>
          </p:cNvSpPr>
          <p:nvPr>
            <p:ph type="body" idx="14"/>
          </p:nvPr>
        </p:nvSpPr>
        <p:spPr>
          <a:xfrm>
            <a:off x="9664979" y="3132839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5" name="Google Shape;245;p69"/>
          <p:cNvSpPr txBox="1">
            <a:spLocks noGrp="1"/>
          </p:cNvSpPr>
          <p:nvPr>
            <p:ph type="body" idx="15"/>
          </p:nvPr>
        </p:nvSpPr>
        <p:spPr>
          <a:xfrm>
            <a:off x="9664979" y="3517930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69"/>
          <p:cNvSpPr txBox="1">
            <a:spLocks noGrp="1"/>
          </p:cNvSpPr>
          <p:nvPr>
            <p:ph type="body" idx="16"/>
          </p:nvPr>
        </p:nvSpPr>
        <p:spPr>
          <a:xfrm>
            <a:off x="9664979" y="4382409"/>
            <a:ext cx="1980000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7" name="Google Shape;247;p69"/>
          <p:cNvSpPr txBox="1">
            <a:spLocks noGrp="1"/>
          </p:cNvSpPr>
          <p:nvPr>
            <p:ph type="body" idx="17"/>
          </p:nvPr>
        </p:nvSpPr>
        <p:spPr>
          <a:xfrm>
            <a:off x="9664979" y="4767500"/>
            <a:ext cx="1980000" cy="2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69"/>
          <p:cNvSpPr>
            <a:spLocks noGrp="1"/>
          </p:cNvSpPr>
          <p:nvPr>
            <p:ph type="pic" idx="18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">
  <p:cSld name="Quote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0"/>
          <p:cNvSpPr/>
          <p:nvPr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0"/>
          <p:cNvSpPr/>
          <p:nvPr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0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70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70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70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70"/>
          <p:cNvSpPr txBox="1">
            <a:spLocks noGrp="1"/>
          </p:cNvSpPr>
          <p:nvPr>
            <p:ph type="body" idx="1"/>
          </p:nvPr>
        </p:nvSpPr>
        <p:spPr>
          <a:xfrm>
            <a:off x="2046857" y="4156047"/>
            <a:ext cx="3276000" cy="38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7" name="Google Shape;257;p70"/>
          <p:cNvSpPr txBox="1">
            <a:spLocks noGrp="1"/>
          </p:cNvSpPr>
          <p:nvPr>
            <p:ph type="body" idx="2"/>
          </p:nvPr>
        </p:nvSpPr>
        <p:spPr>
          <a:xfrm>
            <a:off x="2046857" y="4541138"/>
            <a:ext cx="3276000" cy="103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70"/>
          <p:cNvSpPr>
            <a:spLocks noGrp="1"/>
          </p:cNvSpPr>
          <p:nvPr>
            <p:ph type="pic" idx="3"/>
          </p:nvPr>
        </p:nvSpPr>
        <p:spPr>
          <a:xfrm>
            <a:off x="908006" y="4238758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70"/>
          <p:cNvSpPr txBox="1">
            <a:spLocks noGrp="1"/>
          </p:cNvSpPr>
          <p:nvPr>
            <p:ph type="body" idx="4"/>
          </p:nvPr>
        </p:nvSpPr>
        <p:spPr>
          <a:xfrm>
            <a:off x="7259308" y="4156047"/>
            <a:ext cx="3276000" cy="33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0" name="Google Shape;260;p70"/>
          <p:cNvSpPr txBox="1">
            <a:spLocks noGrp="1"/>
          </p:cNvSpPr>
          <p:nvPr>
            <p:ph type="body" idx="5"/>
          </p:nvPr>
        </p:nvSpPr>
        <p:spPr>
          <a:xfrm>
            <a:off x="7259308" y="4541138"/>
            <a:ext cx="3276000" cy="103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None/>
              <a:defRPr sz="14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0"/>
          <p:cNvSpPr>
            <a:spLocks noGrp="1"/>
          </p:cNvSpPr>
          <p:nvPr>
            <p:ph type="pic" idx="6"/>
          </p:nvPr>
        </p:nvSpPr>
        <p:spPr>
          <a:xfrm>
            <a:off x="6120457" y="4238758"/>
            <a:ext cx="96012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70"/>
          <p:cNvSpPr txBox="1">
            <a:spLocks noGrp="1"/>
          </p:cNvSpPr>
          <p:nvPr>
            <p:ph type="body" idx="7"/>
          </p:nvPr>
        </p:nvSpPr>
        <p:spPr>
          <a:xfrm>
            <a:off x="1299280" y="2177705"/>
            <a:ext cx="4403527" cy="1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50"/>
              <a:buFont typeface="Noto Sans Symbols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50"/>
              <a:buFont typeface="Noto Sans Symbols"/>
              <a:buNone/>
              <a:defRPr sz="14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70"/>
          <p:cNvSpPr txBox="1">
            <a:spLocks noGrp="1"/>
          </p:cNvSpPr>
          <p:nvPr>
            <p:ph type="body" idx="8"/>
          </p:nvPr>
        </p:nvSpPr>
        <p:spPr>
          <a:xfrm>
            <a:off x="6467060" y="2740330"/>
            <a:ext cx="4425658" cy="75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Noto Sans Symbols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Noto Sans Symbols"/>
              <a:buNone/>
              <a:defRPr sz="14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70"/>
          <p:cNvSpPr>
            <a:spLocks noGrp="1"/>
          </p:cNvSpPr>
          <p:nvPr>
            <p:ph type="pic" idx="9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with Capyion Layout">
  <p:cSld name="Phone with Capyion Layou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1"/>
          <p:cNvSpPr/>
          <p:nvPr/>
        </p:nvSpPr>
        <p:spPr>
          <a:xfrm>
            <a:off x="0" y="1737360"/>
            <a:ext cx="5047488" cy="5120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1"/>
          <p:cNvSpPr txBox="1">
            <a:spLocks noGrp="1"/>
          </p:cNvSpPr>
          <p:nvPr>
            <p:ph type="title"/>
          </p:nvPr>
        </p:nvSpPr>
        <p:spPr>
          <a:xfrm>
            <a:off x="838201" y="742867"/>
            <a:ext cx="3232108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71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71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1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71"/>
          <p:cNvSpPr txBox="1">
            <a:spLocks noGrp="1"/>
          </p:cNvSpPr>
          <p:nvPr>
            <p:ph type="body" idx="1"/>
          </p:nvPr>
        </p:nvSpPr>
        <p:spPr>
          <a:xfrm>
            <a:off x="6118253" y="3022847"/>
            <a:ext cx="375726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2" name="Google Shape;272;p71"/>
          <p:cNvSpPr txBox="1">
            <a:spLocks noGrp="1"/>
          </p:cNvSpPr>
          <p:nvPr>
            <p:ph type="body" idx="2"/>
          </p:nvPr>
        </p:nvSpPr>
        <p:spPr>
          <a:xfrm>
            <a:off x="6118253" y="3390381"/>
            <a:ext cx="3757265" cy="69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71"/>
          <p:cNvSpPr>
            <a:spLocks noGrp="1"/>
          </p:cNvSpPr>
          <p:nvPr>
            <p:ph type="pic" idx="3"/>
          </p:nvPr>
        </p:nvSpPr>
        <p:spPr>
          <a:xfrm>
            <a:off x="6118253" y="2373098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71"/>
          <p:cNvSpPr txBox="1">
            <a:spLocks noGrp="1"/>
          </p:cNvSpPr>
          <p:nvPr>
            <p:ph type="body" idx="4"/>
          </p:nvPr>
        </p:nvSpPr>
        <p:spPr>
          <a:xfrm>
            <a:off x="4097124" y="867177"/>
            <a:ext cx="5699305" cy="11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71"/>
          <p:cNvSpPr>
            <a:spLocks noGrp="1"/>
          </p:cNvSpPr>
          <p:nvPr>
            <p:ph type="pic" idx="5"/>
          </p:nvPr>
        </p:nvSpPr>
        <p:spPr>
          <a:xfrm>
            <a:off x="2040340" y="2277360"/>
            <a:ext cx="2029968" cy="353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71"/>
          <p:cNvSpPr txBox="1">
            <a:spLocks noGrp="1"/>
          </p:cNvSpPr>
          <p:nvPr>
            <p:ph type="body" idx="6"/>
          </p:nvPr>
        </p:nvSpPr>
        <p:spPr>
          <a:xfrm>
            <a:off x="6118253" y="5004312"/>
            <a:ext cx="375726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7" name="Google Shape;277;p71"/>
          <p:cNvSpPr txBox="1">
            <a:spLocks noGrp="1"/>
          </p:cNvSpPr>
          <p:nvPr>
            <p:ph type="body" idx="7"/>
          </p:nvPr>
        </p:nvSpPr>
        <p:spPr>
          <a:xfrm>
            <a:off x="6118254" y="5371846"/>
            <a:ext cx="375726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71"/>
          <p:cNvSpPr>
            <a:spLocks noGrp="1"/>
          </p:cNvSpPr>
          <p:nvPr>
            <p:ph type="pic" idx="8"/>
          </p:nvPr>
        </p:nvSpPr>
        <p:spPr>
          <a:xfrm>
            <a:off x="6118253" y="4354563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71"/>
          <p:cNvSpPr>
            <a:spLocks noGrp="1"/>
          </p:cNvSpPr>
          <p:nvPr>
            <p:ph type="pic" idx="9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2"/>
          <p:cNvSpPr txBox="1"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72"/>
          <p:cNvSpPr txBox="1"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252000" rIns="900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3"/>
          <p:cNvSpPr txBox="1"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39600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73"/>
          <p:cNvSpPr txBox="1">
            <a:spLocks noGrp="1"/>
          </p:cNvSpPr>
          <p:nvPr>
            <p:ph type="title"/>
          </p:nvPr>
        </p:nvSpPr>
        <p:spPr>
          <a:xfrm>
            <a:off x="458788" y="2754601"/>
            <a:ext cx="4726800" cy="18612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39600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Picture and Caption">
  <p:cSld name="Right Picture and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>
            <a:spLocks noGrp="1"/>
          </p:cNvSpPr>
          <p:nvPr>
            <p:ph type="pic" idx="2"/>
          </p:nvPr>
        </p:nvSpPr>
        <p:spPr>
          <a:xfrm>
            <a:off x="6096000" y="457199"/>
            <a:ext cx="5637276" cy="595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body" idx="3"/>
          </p:nvPr>
        </p:nvSpPr>
        <p:spPr>
          <a:xfrm>
            <a:off x="830128" y="3300065"/>
            <a:ext cx="4584212" cy="174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1"/>
          <p:cNvSpPr>
            <a:spLocks noGrp="1"/>
          </p:cNvSpPr>
          <p:nvPr>
            <p:ph type="pic" idx="4"/>
          </p:nvPr>
        </p:nvSpPr>
        <p:spPr>
          <a:xfrm>
            <a:off x="884897" y="805589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4"/>
          <p:cNvSpPr txBox="1">
            <a:spLocks noGrp="1"/>
          </p:cNvSpPr>
          <p:nvPr>
            <p:ph type="body" idx="1"/>
          </p:nvPr>
        </p:nvSpPr>
        <p:spPr>
          <a:xfrm>
            <a:off x="838200" y="1597939"/>
            <a:ext cx="10515600" cy="387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7B7C3"/>
              </a:buClr>
              <a:buSzPts val="2000"/>
              <a:buFont typeface="Noto Sans Symbols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94A6"/>
              </a:buClr>
              <a:buSzPts val="1800"/>
              <a:buFont typeface="Noto Sans Symbols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94A6"/>
              </a:buClr>
              <a:buSzPts val="1600"/>
              <a:buFont typeface="Noto Sans Symbols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94A6"/>
              </a:buClr>
              <a:buSzPts val="1400"/>
              <a:buFont typeface="Noto Sans Symbols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94A6"/>
              </a:buClr>
              <a:buSzPts val="1400"/>
              <a:buFont typeface="Noto Sans Symbols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74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4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74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4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5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75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75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7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75"/>
          <p:cNvSpPr txBox="1">
            <a:spLocks noGrp="1"/>
          </p:cNvSpPr>
          <p:nvPr>
            <p:ph type="body" idx="1"/>
          </p:nvPr>
        </p:nvSpPr>
        <p:spPr>
          <a:xfrm>
            <a:off x="836612" y="1597938"/>
            <a:ext cx="4820533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8" name="Google Shape;298;p75"/>
          <p:cNvSpPr txBox="1">
            <a:spLocks noGrp="1"/>
          </p:cNvSpPr>
          <p:nvPr>
            <p:ph type="body" idx="2"/>
          </p:nvPr>
        </p:nvSpPr>
        <p:spPr>
          <a:xfrm>
            <a:off x="6495790" y="1597938"/>
            <a:ext cx="4820533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9" name="Google Shape;299;p75"/>
          <p:cNvSpPr txBox="1">
            <a:spLocks noGrp="1"/>
          </p:cNvSpPr>
          <p:nvPr>
            <p:ph type="body" idx="3"/>
          </p:nvPr>
        </p:nvSpPr>
        <p:spPr>
          <a:xfrm>
            <a:off x="836613" y="2055043"/>
            <a:ext cx="4821237" cy="341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75"/>
          <p:cNvSpPr txBox="1">
            <a:spLocks noGrp="1"/>
          </p:cNvSpPr>
          <p:nvPr>
            <p:ph type="body" idx="4"/>
          </p:nvPr>
        </p:nvSpPr>
        <p:spPr>
          <a:xfrm>
            <a:off x="6495086" y="2055043"/>
            <a:ext cx="4821237" cy="341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6"/>
          <p:cNvSpPr/>
          <p:nvPr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6"/>
          <p:cNvSpPr txBox="1"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6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76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76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76"/>
          <p:cNvSpPr/>
          <p:nvPr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6"/>
          <p:cNvSpPr txBox="1">
            <a:spLocks noGrp="1"/>
          </p:cNvSpPr>
          <p:nvPr>
            <p:ph type="body" idx="1"/>
          </p:nvPr>
        </p:nvSpPr>
        <p:spPr>
          <a:xfrm>
            <a:off x="839788" y="2166173"/>
            <a:ext cx="4817357" cy="33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9" name="Google Shape;309;p76"/>
          <p:cNvSpPr txBox="1">
            <a:spLocks noGrp="1"/>
          </p:cNvSpPr>
          <p:nvPr>
            <p:ph type="body" idx="2"/>
          </p:nvPr>
        </p:nvSpPr>
        <p:spPr>
          <a:xfrm>
            <a:off x="839788" y="2614467"/>
            <a:ext cx="4817357" cy="266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7B7C3"/>
              </a:buClr>
              <a:buSzPts val="1400"/>
              <a:buFont typeface="Noto Sans Symbols"/>
              <a:buChar char="▪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7B7C3"/>
              </a:buClr>
              <a:buSzPts val="1400"/>
              <a:buFont typeface="Noto Sans Symbols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76"/>
          <p:cNvSpPr txBox="1">
            <a:spLocks noGrp="1"/>
          </p:cNvSpPr>
          <p:nvPr>
            <p:ph type="body" idx="3"/>
          </p:nvPr>
        </p:nvSpPr>
        <p:spPr>
          <a:xfrm>
            <a:off x="6495790" y="2166173"/>
            <a:ext cx="4859598" cy="33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76"/>
          <p:cNvSpPr txBox="1">
            <a:spLocks noGrp="1"/>
          </p:cNvSpPr>
          <p:nvPr>
            <p:ph type="body" idx="4"/>
          </p:nvPr>
        </p:nvSpPr>
        <p:spPr>
          <a:xfrm>
            <a:off x="6495790" y="2614467"/>
            <a:ext cx="4859598" cy="266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DD7E5"/>
              </a:buClr>
              <a:buSzPts val="1400"/>
              <a:buFont typeface="Noto Sans Symbols"/>
              <a:buChar char="▪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400"/>
              <a:buFont typeface="Noto Sans Symbols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7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7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7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77"/>
          <p:cNvSpPr txBox="1"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8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78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78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9"/>
          <p:cNvSpPr txBox="1">
            <a:spLocks noGrp="1"/>
          </p:cNvSpPr>
          <p:nvPr>
            <p:ph type="body" idx="1"/>
          </p:nvPr>
        </p:nvSpPr>
        <p:spPr>
          <a:xfrm>
            <a:off x="6096000" y="457199"/>
            <a:ext cx="5653088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3" name="Google Shape;323;p79"/>
          <p:cNvSpPr txBox="1">
            <a:spLocks noGrp="1"/>
          </p:cNvSpPr>
          <p:nvPr>
            <p:ph type="title"/>
          </p:nvPr>
        </p:nvSpPr>
        <p:spPr>
          <a:xfrm>
            <a:off x="830127" y="691751"/>
            <a:ext cx="4584212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9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79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79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79"/>
          <p:cNvSpPr txBox="1">
            <a:spLocks noGrp="1"/>
          </p:cNvSpPr>
          <p:nvPr>
            <p:ph type="body" idx="2"/>
          </p:nvPr>
        </p:nvSpPr>
        <p:spPr>
          <a:xfrm>
            <a:off x="839788" y="1326250"/>
            <a:ext cx="4574551" cy="44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0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80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80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80"/>
          <p:cNvSpPr txBox="1"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80"/>
          <p:cNvSpPr>
            <a:spLocks noGrp="1"/>
          </p:cNvSpPr>
          <p:nvPr>
            <p:ph type="pic" idx="2"/>
          </p:nvPr>
        </p:nvSpPr>
        <p:spPr>
          <a:xfrm>
            <a:off x="458724" y="2277980"/>
            <a:ext cx="11290364" cy="412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80"/>
          <p:cNvSpPr txBox="1">
            <a:spLocks noGrp="1"/>
          </p:cNvSpPr>
          <p:nvPr>
            <p:ph type="body" idx="1"/>
          </p:nvPr>
        </p:nvSpPr>
        <p:spPr>
          <a:xfrm>
            <a:off x="2394975" y="1377834"/>
            <a:ext cx="74020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ual">
  <p:cSld name="Manual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1"/>
          <p:cNvSpPr txBox="1"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81"/>
          <p:cNvSpPr txBox="1">
            <a:spLocks noGrp="1"/>
          </p:cNvSpPr>
          <p:nvPr>
            <p:ph type="body" idx="1"/>
          </p:nvPr>
        </p:nvSpPr>
        <p:spPr>
          <a:xfrm>
            <a:off x="898161" y="2982416"/>
            <a:ext cx="1645920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8" name="Google Shape;338;p81"/>
          <p:cNvSpPr txBox="1">
            <a:spLocks noGrp="1"/>
          </p:cNvSpPr>
          <p:nvPr>
            <p:ph type="body" idx="2"/>
          </p:nvPr>
        </p:nvSpPr>
        <p:spPr>
          <a:xfrm>
            <a:off x="1399426" y="1924687"/>
            <a:ext cx="246996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9" name="Google Shape;339;p81"/>
          <p:cNvSpPr txBox="1">
            <a:spLocks noGrp="1"/>
          </p:cNvSpPr>
          <p:nvPr>
            <p:ph type="body" idx="3"/>
          </p:nvPr>
        </p:nvSpPr>
        <p:spPr>
          <a:xfrm>
            <a:off x="2611286" y="2982416"/>
            <a:ext cx="1389888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0" name="Google Shape;340;p81"/>
          <p:cNvSpPr>
            <a:spLocks noGrp="1"/>
          </p:cNvSpPr>
          <p:nvPr>
            <p:ph type="pic" idx="4"/>
          </p:nvPr>
        </p:nvSpPr>
        <p:spPr>
          <a:xfrm>
            <a:off x="890694" y="3605411"/>
            <a:ext cx="1636776" cy="161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81"/>
          <p:cNvSpPr>
            <a:spLocks noGrp="1"/>
          </p:cNvSpPr>
          <p:nvPr>
            <p:ph type="pic" idx="5"/>
          </p:nvPr>
        </p:nvSpPr>
        <p:spPr>
          <a:xfrm>
            <a:off x="2514673" y="3605411"/>
            <a:ext cx="1636776" cy="161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81"/>
          <p:cNvSpPr txBox="1">
            <a:spLocks noGrp="1"/>
          </p:cNvSpPr>
          <p:nvPr>
            <p:ph type="body" idx="6"/>
          </p:nvPr>
        </p:nvSpPr>
        <p:spPr>
          <a:xfrm>
            <a:off x="4955269" y="2982416"/>
            <a:ext cx="2113508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3" name="Google Shape;343;p81"/>
          <p:cNvSpPr txBox="1">
            <a:spLocks noGrp="1"/>
          </p:cNvSpPr>
          <p:nvPr>
            <p:ph type="body" idx="7"/>
          </p:nvPr>
        </p:nvSpPr>
        <p:spPr>
          <a:xfrm>
            <a:off x="5509170" y="1924687"/>
            <a:ext cx="1622417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4" name="Google Shape;344;p81"/>
          <p:cNvSpPr>
            <a:spLocks noGrp="1"/>
          </p:cNvSpPr>
          <p:nvPr>
            <p:ph type="pic" idx="8"/>
          </p:nvPr>
        </p:nvSpPr>
        <p:spPr>
          <a:xfrm>
            <a:off x="4961249" y="3605411"/>
            <a:ext cx="2048256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81"/>
          <p:cNvSpPr txBox="1">
            <a:spLocks noGrp="1"/>
          </p:cNvSpPr>
          <p:nvPr>
            <p:ph type="body" idx="9"/>
          </p:nvPr>
        </p:nvSpPr>
        <p:spPr>
          <a:xfrm>
            <a:off x="7915161" y="2982416"/>
            <a:ext cx="2197045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6" name="Google Shape;346;p81"/>
          <p:cNvSpPr txBox="1">
            <a:spLocks noGrp="1"/>
          </p:cNvSpPr>
          <p:nvPr>
            <p:ph type="body" idx="13"/>
          </p:nvPr>
        </p:nvSpPr>
        <p:spPr>
          <a:xfrm>
            <a:off x="8469062" y="1924687"/>
            <a:ext cx="1622417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7" name="Google Shape;347;p81"/>
          <p:cNvSpPr>
            <a:spLocks noGrp="1"/>
          </p:cNvSpPr>
          <p:nvPr>
            <p:ph type="pic" idx="14"/>
          </p:nvPr>
        </p:nvSpPr>
        <p:spPr>
          <a:xfrm>
            <a:off x="7921141" y="3605411"/>
            <a:ext cx="1280160" cy="896112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81"/>
          <p:cNvSpPr txBox="1">
            <a:spLocks noGrp="1"/>
          </p:cNvSpPr>
          <p:nvPr>
            <p:ph type="body" idx="15"/>
          </p:nvPr>
        </p:nvSpPr>
        <p:spPr>
          <a:xfrm>
            <a:off x="7888266" y="4704396"/>
            <a:ext cx="2223939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9" name="Google Shape;349;p81"/>
          <p:cNvSpPr txBox="1">
            <a:spLocks noGrp="1"/>
          </p:cNvSpPr>
          <p:nvPr>
            <p:ph type="body" idx="16"/>
          </p:nvPr>
        </p:nvSpPr>
        <p:spPr>
          <a:xfrm>
            <a:off x="874713" y="5838788"/>
            <a:ext cx="8993089" cy="36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0" name="Google Shape;350;p81"/>
          <p:cNvSpPr txBox="1">
            <a:spLocks noGrp="1"/>
          </p:cNvSpPr>
          <p:nvPr>
            <p:ph type="body" idx="17"/>
          </p:nvPr>
        </p:nvSpPr>
        <p:spPr>
          <a:xfrm>
            <a:off x="4955269" y="4704395"/>
            <a:ext cx="2048256" cy="5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1" name="Google Shape;351;p81"/>
          <p:cNvSpPr txBox="1">
            <a:spLocks noGrp="1"/>
          </p:cNvSpPr>
          <p:nvPr>
            <p:ph type="body" idx="18"/>
          </p:nvPr>
        </p:nvSpPr>
        <p:spPr>
          <a:xfrm>
            <a:off x="838200" y="1951635"/>
            <a:ext cx="558402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7000"/>
              <a:buNone/>
              <a:defRPr sz="7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81"/>
          <p:cNvSpPr txBox="1">
            <a:spLocks noGrp="1"/>
          </p:cNvSpPr>
          <p:nvPr>
            <p:ph type="body" idx="19"/>
          </p:nvPr>
        </p:nvSpPr>
        <p:spPr>
          <a:xfrm>
            <a:off x="4927665" y="1927715"/>
            <a:ext cx="558402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7000"/>
              <a:buNone/>
              <a:defRPr sz="7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81"/>
          <p:cNvSpPr txBox="1">
            <a:spLocks noGrp="1"/>
          </p:cNvSpPr>
          <p:nvPr>
            <p:ph type="body" idx="20"/>
          </p:nvPr>
        </p:nvSpPr>
        <p:spPr>
          <a:xfrm>
            <a:off x="7888266" y="1931188"/>
            <a:ext cx="558402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D3B4F"/>
              </a:buClr>
              <a:buSzPts val="7000"/>
              <a:buNone/>
              <a:defRPr sz="7000" b="1">
                <a:solidFill>
                  <a:srgbClr val="6D3B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Images">
  <p:cSld name="Title and Content with Image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9"/>
          <p:cNvSpPr>
            <a:spLocks noGrp="1"/>
          </p:cNvSpPr>
          <p:nvPr>
            <p:ph type="pic" idx="2"/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9"/>
          <p:cNvSpPr>
            <a:spLocks noGrp="1"/>
          </p:cNvSpPr>
          <p:nvPr>
            <p:ph type="pic" idx="3"/>
          </p:nvPr>
        </p:nvSpPr>
        <p:spPr>
          <a:xfrm>
            <a:off x="907903" y="4991383"/>
            <a:ext cx="1463040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body" idx="1"/>
          </p:nvPr>
        </p:nvSpPr>
        <p:spPr>
          <a:xfrm>
            <a:off x="458788" y="2028825"/>
            <a:ext cx="4727575" cy="7286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39600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title"/>
          </p:nvPr>
        </p:nvSpPr>
        <p:spPr>
          <a:xfrm>
            <a:off x="458788" y="2754601"/>
            <a:ext cx="4726800" cy="18612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39600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Picture and Caption">
  <p:cSld name="Left Picture and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title"/>
          </p:nvPr>
        </p:nvSpPr>
        <p:spPr>
          <a:xfrm>
            <a:off x="6726213" y="2264012"/>
            <a:ext cx="458421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2"/>
          <p:cNvSpPr>
            <a:spLocks noGrp="1"/>
          </p:cNvSpPr>
          <p:nvPr>
            <p:ph type="pic" idx="2"/>
          </p:nvPr>
        </p:nvSpPr>
        <p:spPr>
          <a:xfrm>
            <a:off x="454854" y="457199"/>
            <a:ext cx="5637276" cy="595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1"/>
          </p:nvPr>
        </p:nvSpPr>
        <p:spPr>
          <a:xfrm>
            <a:off x="6726213" y="2990573"/>
            <a:ext cx="4584212" cy="246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2"/>
          <p:cNvSpPr>
            <a:spLocks noGrp="1"/>
          </p:cNvSpPr>
          <p:nvPr>
            <p:ph type="pic" idx="3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Layout">
  <p:cSld name="Picture with Caption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6096000" y="457199"/>
            <a:ext cx="5637276" cy="595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title"/>
          </p:nvPr>
        </p:nvSpPr>
        <p:spPr>
          <a:xfrm>
            <a:off x="830127" y="691751"/>
            <a:ext cx="4584212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body" idx="1"/>
          </p:nvPr>
        </p:nvSpPr>
        <p:spPr>
          <a:xfrm>
            <a:off x="830127" y="1326250"/>
            <a:ext cx="4584212" cy="135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4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body" idx="3"/>
          </p:nvPr>
        </p:nvSpPr>
        <p:spPr>
          <a:xfrm>
            <a:off x="830128" y="2893665"/>
            <a:ext cx="4584212" cy="15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50"/>
              <a:buFont typeface="Noto Sans Symbols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body" idx="4"/>
          </p:nvPr>
        </p:nvSpPr>
        <p:spPr>
          <a:xfrm>
            <a:off x="846601" y="4579181"/>
            <a:ext cx="4584212" cy="109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4"/>
          <p:cNvSpPr>
            <a:spLocks noGrp="1"/>
          </p:cNvSpPr>
          <p:nvPr>
            <p:ph type="pic" idx="5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 Slide">
  <p:cSld name="Icons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3"/>
          <p:cNvSpPr txBox="1"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body" idx="1"/>
          </p:nvPr>
        </p:nvSpPr>
        <p:spPr>
          <a:xfrm>
            <a:off x="836612" y="2950868"/>
            <a:ext cx="48667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body" idx="2"/>
          </p:nvPr>
        </p:nvSpPr>
        <p:spPr>
          <a:xfrm>
            <a:off x="836612" y="3322311"/>
            <a:ext cx="486674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53"/>
          <p:cNvSpPr txBox="1">
            <a:spLocks noGrp="1"/>
          </p:cNvSpPr>
          <p:nvPr>
            <p:ph type="body" idx="3"/>
          </p:nvPr>
        </p:nvSpPr>
        <p:spPr>
          <a:xfrm>
            <a:off x="6486746" y="2950868"/>
            <a:ext cx="48667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53"/>
          <p:cNvSpPr txBox="1">
            <a:spLocks noGrp="1"/>
          </p:cNvSpPr>
          <p:nvPr>
            <p:ph type="body" idx="4"/>
          </p:nvPr>
        </p:nvSpPr>
        <p:spPr>
          <a:xfrm>
            <a:off x="6486746" y="3318403"/>
            <a:ext cx="486674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3"/>
          <p:cNvSpPr>
            <a:spLocks noGrp="1"/>
          </p:cNvSpPr>
          <p:nvPr>
            <p:ph type="pic" idx="5"/>
          </p:nvPr>
        </p:nvSpPr>
        <p:spPr>
          <a:xfrm>
            <a:off x="836612" y="2284186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53"/>
          <p:cNvSpPr>
            <a:spLocks noGrp="1"/>
          </p:cNvSpPr>
          <p:nvPr>
            <p:ph type="pic" idx="6"/>
          </p:nvPr>
        </p:nvSpPr>
        <p:spPr>
          <a:xfrm>
            <a:off x="6486746" y="2284186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body" idx="7"/>
          </p:nvPr>
        </p:nvSpPr>
        <p:spPr>
          <a:xfrm>
            <a:off x="836612" y="4654845"/>
            <a:ext cx="48667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body" idx="8"/>
          </p:nvPr>
        </p:nvSpPr>
        <p:spPr>
          <a:xfrm>
            <a:off x="836612" y="5026287"/>
            <a:ext cx="486674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body" idx="9"/>
          </p:nvPr>
        </p:nvSpPr>
        <p:spPr>
          <a:xfrm>
            <a:off x="6486746" y="4654845"/>
            <a:ext cx="48667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body" idx="13"/>
          </p:nvPr>
        </p:nvSpPr>
        <p:spPr>
          <a:xfrm>
            <a:off x="6486746" y="5022379"/>
            <a:ext cx="486674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3"/>
          <p:cNvSpPr>
            <a:spLocks noGrp="1"/>
          </p:cNvSpPr>
          <p:nvPr>
            <p:ph type="pic" idx="14"/>
          </p:nvPr>
        </p:nvSpPr>
        <p:spPr>
          <a:xfrm>
            <a:off x="836612" y="3988163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53"/>
          <p:cNvSpPr>
            <a:spLocks noGrp="1"/>
          </p:cNvSpPr>
          <p:nvPr>
            <p:ph type="pic" idx="15"/>
          </p:nvPr>
        </p:nvSpPr>
        <p:spPr>
          <a:xfrm>
            <a:off x="6486746" y="3988163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16"/>
          </p:nvPr>
        </p:nvSpPr>
        <p:spPr>
          <a:xfrm>
            <a:off x="838200" y="1377833"/>
            <a:ext cx="90373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3"/>
          <p:cNvSpPr>
            <a:spLocks noGrp="1"/>
          </p:cNvSpPr>
          <p:nvPr>
            <p:ph type="pic" idx="17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Text">
  <p:cSld name="Picture and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1"/>
          <p:cNvSpPr>
            <a:spLocks noGrp="1"/>
          </p:cNvSpPr>
          <p:nvPr>
            <p:ph type="pic" idx="2"/>
          </p:nvPr>
        </p:nvSpPr>
        <p:spPr>
          <a:xfrm>
            <a:off x="6096000" y="457199"/>
            <a:ext cx="5637276" cy="595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61"/>
          <p:cNvSpPr txBox="1"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1"/>
          <p:cNvSpPr txBox="1"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61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1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1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body" idx="3"/>
          </p:nvPr>
        </p:nvSpPr>
        <p:spPr>
          <a:xfrm>
            <a:off x="830128" y="3300065"/>
            <a:ext cx="4584212" cy="174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457200" lvl="0" indent="-3397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Char char="▪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1"/>
          <p:cNvSpPr>
            <a:spLocks noGrp="1"/>
          </p:cNvSpPr>
          <p:nvPr>
            <p:ph type="pic" idx="4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2"/>
          <p:cNvSpPr>
            <a:spLocks noGrp="1"/>
          </p:cNvSpPr>
          <p:nvPr>
            <p:ph type="pic" idx="2"/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62"/>
          <p:cNvSpPr>
            <a:spLocks noGrp="1"/>
          </p:cNvSpPr>
          <p:nvPr>
            <p:ph type="pic" idx="3"/>
          </p:nvPr>
        </p:nvSpPr>
        <p:spPr>
          <a:xfrm>
            <a:off x="5364480" y="1746127"/>
            <a:ext cx="1463040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62"/>
          <p:cNvSpPr txBox="1"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2"/>
          <p:cNvSpPr txBox="1"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91425" tIns="2520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62"/>
          <p:cNvSpPr txBox="1">
            <a:spLocks noGrp="1"/>
          </p:cNvSpPr>
          <p:nvPr>
            <p:ph type="body" idx="4"/>
          </p:nvPr>
        </p:nvSpPr>
        <p:spPr>
          <a:xfrm>
            <a:off x="1926767" y="5400675"/>
            <a:ext cx="1800225" cy="2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C2D9"/>
              </a:buClr>
              <a:buSzPts val="1800"/>
              <a:buNone/>
              <a:defRPr sz="1800">
                <a:solidFill>
                  <a:srgbClr val="85C2D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2"/>
          <p:cNvSpPr txBox="1">
            <a:spLocks noGrp="1"/>
          </p:cNvSpPr>
          <p:nvPr>
            <p:ph type="body" idx="5"/>
          </p:nvPr>
        </p:nvSpPr>
        <p:spPr>
          <a:xfrm>
            <a:off x="1134879" y="5695950"/>
            <a:ext cx="3384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body" idx="6"/>
          </p:nvPr>
        </p:nvSpPr>
        <p:spPr>
          <a:xfrm>
            <a:off x="5312303" y="5400284"/>
            <a:ext cx="1800225" cy="2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C2D9"/>
              </a:buClr>
              <a:buSzPts val="1800"/>
              <a:buNone/>
              <a:defRPr sz="1800">
                <a:solidFill>
                  <a:srgbClr val="85C2D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2"/>
          <p:cNvSpPr txBox="1">
            <a:spLocks noGrp="1"/>
          </p:cNvSpPr>
          <p:nvPr>
            <p:ph type="body" idx="7"/>
          </p:nvPr>
        </p:nvSpPr>
        <p:spPr>
          <a:xfrm>
            <a:off x="4862415" y="5695559"/>
            <a:ext cx="2700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body" idx="8"/>
          </p:nvPr>
        </p:nvSpPr>
        <p:spPr>
          <a:xfrm>
            <a:off x="8456571" y="5400284"/>
            <a:ext cx="1800225" cy="2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C2D9"/>
              </a:buClr>
              <a:buSzPts val="1800"/>
              <a:buNone/>
              <a:defRPr sz="1800">
                <a:solidFill>
                  <a:srgbClr val="85C2D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DD7E5"/>
              </a:buClr>
              <a:buSzPts val="1800"/>
              <a:buChar char="•"/>
              <a:defRPr sz="1800">
                <a:solidFill>
                  <a:srgbClr val="ADD7E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body" idx="9"/>
          </p:nvPr>
        </p:nvSpPr>
        <p:spPr>
          <a:xfrm>
            <a:off x="7736683" y="5695559"/>
            <a:ext cx="3240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itor and Two Text Blocks">
  <p:cSld name="Monitor and Two Text Block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3"/>
          <p:cNvSpPr/>
          <p:nvPr/>
        </p:nvSpPr>
        <p:spPr>
          <a:xfrm>
            <a:off x="879144" y="2301657"/>
            <a:ext cx="5257799" cy="437451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2653" t="-2823" r="2651" b="-1017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3"/>
          <p:cNvSpPr txBox="1"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3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3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3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body" idx="1"/>
          </p:nvPr>
        </p:nvSpPr>
        <p:spPr>
          <a:xfrm>
            <a:off x="6486746" y="3718884"/>
            <a:ext cx="20895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63"/>
          <p:cNvSpPr txBox="1">
            <a:spLocks noGrp="1"/>
          </p:cNvSpPr>
          <p:nvPr>
            <p:ph type="body" idx="2"/>
          </p:nvPr>
        </p:nvSpPr>
        <p:spPr>
          <a:xfrm>
            <a:off x="6486747" y="4086418"/>
            <a:ext cx="1783080" cy="127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63"/>
          <p:cNvSpPr>
            <a:spLocks noGrp="1"/>
          </p:cNvSpPr>
          <p:nvPr>
            <p:ph type="pic" idx="3"/>
          </p:nvPr>
        </p:nvSpPr>
        <p:spPr>
          <a:xfrm>
            <a:off x="6486746" y="3069135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63"/>
          <p:cNvSpPr txBox="1">
            <a:spLocks noGrp="1"/>
          </p:cNvSpPr>
          <p:nvPr>
            <p:ph type="body" idx="4"/>
          </p:nvPr>
        </p:nvSpPr>
        <p:spPr>
          <a:xfrm>
            <a:off x="838200" y="1377833"/>
            <a:ext cx="90373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2000"/>
              <a:buNone/>
              <a:defRPr sz="2000">
                <a:solidFill>
                  <a:srgbClr val="9098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800"/>
              <a:buNone/>
              <a:defRPr sz="1800">
                <a:solidFill>
                  <a:srgbClr val="9098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8A7"/>
              </a:buClr>
              <a:buSzPts val="1600"/>
              <a:buNone/>
              <a:defRPr sz="1600">
                <a:solidFill>
                  <a:srgbClr val="9098A7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63"/>
          <p:cNvSpPr>
            <a:spLocks noGrp="1"/>
          </p:cNvSpPr>
          <p:nvPr>
            <p:ph type="pic" idx="5"/>
          </p:nvPr>
        </p:nvSpPr>
        <p:spPr>
          <a:xfrm>
            <a:off x="1061177" y="2461528"/>
            <a:ext cx="4555067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63"/>
          <p:cNvSpPr txBox="1">
            <a:spLocks noGrp="1"/>
          </p:cNvSpPr>
          <p:nvPr>
            <p:ph type="body" idx="6"/>
          </p:nvPr>
        </p:nvSpPr>
        <p:spPr>
          <a:xfrm>
            <a:off x="9098279" y="3718884"/>
            <a:ext cx="2089545" cy="33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63"/>
          <p:cNvSpPr txBox="1">
            <a:spLocks noGrp="1"/>
          </p:cNvSpPr>
          <p:nvPr>
            <p:ph type="body" idx="7"/>
          </p:nvPr>
        </p:nvSpPr>
        <p:spPr>
          <a:xfrm>
            <a:off x="9098280" y="4086418"/>
            <a:ext cx="1783080" cy="127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63"/>
          <p:cNvSpPr>
            <a:spLocks noGrp="1"/>
          </p:cNvSpPr>
          <p:nvPr>
            <p:ph type="pic" idx="8"/>
          </p:nvPr>
        </p:nvSpPr>
        <p:spPr>
          <a:xfrm>
            <a:off x="9098279" y="3069135"/>
            <a:ext cx="612648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63"/>
          <p:cNvSpPr>
            <a:spLocks noGrp="1"/>
          </p:cNvSpPr>
          <p:nvPr>
            <p:ph type="pic" idx="9"/>
          </p:nvPr>
        </p:nvSpPr>
        <p:spPr>
          <a:xfrm>
            <a:off x="10529940" y="742867"/>
            <a:ext cx="786384" cy="521208"/>
          </a:xfrm>
          <a:prstGeom prst="rect">
            <a:avLst/>
          </a:prstGeom>
          <a:noFill/>
          <a:ln w="9525" cap="flat" cmpd="sng">
            <a:solidFill>
              <a:schemeClr val="accent5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7C97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7C97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F26B43"/>
          </p15:clr>
        </p15:guide>
        <p15:guide id="2" pos="7401">
          <p15:clr>
            <a:srgbClr val="F26B43"/>
          </p15:clr>
        </p15:guide>
        <p15:guide id="3" pos="279">
          <p15:clr>
            <a:srgbClr val="F26B43"/>
          </p15:clr>
        </p15:guide>
        <p15:guide id="4" pos="551">
          <p15:clr>
            <a:srgbClr val="F26B43"/>
          </p15:clr>
        </p15:guide>
        <p15:guide id="5" pos="7129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yeditepe.edu.tr/tr/international/outgoing-students/belgel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159" r="18159"/>
          <a:stretch/>
        </p:blipFill>
        <p:spPr>
          <a:xfrm>
            <a:off x="433706" y="444011"/>
            <a:ext cx="11299500" cy="59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"/>
          <p:cNvSpPr txBox="1">
            <a:spLocks noGrp="1"/>
          </p:cNvSpPr>
          <p:nvPr>
            <p:ph type="ctrTitle"/>
          </p:nvPr>
        </p:nvSpPr>
        <p:spPr>
          <a:xfrm>
            <a:off x="613468" y="3252538"/>
            <a:ext cx="11274552" cy="13487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US" sz="4950" dirty="0"/>
              <a:t>Erasmus+ 2025-2026  </a:t>
            </a:r>
            <a:br>
              <a:rPr lang="en-US" sz="4950" dirty="0"/>
            </a:br>
            <a:r>
              <a:rPr lang="en-US" sz="4950" dirty="0" err="1"/>
              <a:t>Staj</a:t>
            </a:r>
            <a:r>
              <a:rPr lang="en-US" sz="4950" dirty="0"/>
              <a:t> </a:t>
            </a:r>
            <a:r>
              <a:rPr lang="en-US" sz="4950" dirty="0" err="1"/>
              <a:t>Hareketliliği</a:t>
            </a:r>
            <a:r>
              <a:rPr lang="en-US" sz="4950" dirty="0"/>
              <a:t> </a:t>
            </a:r>
            <a:r>
              <a:rPr lang="en-US" sz="4950" dirty="0" err="1"/>
              <a:t>Oryantasyon</a:t>
            </a:r>
            <a:r>
              <a:rPr lang="en-US" sz="4950" dirty="0"/>
              <a:t> </a:t>
            </a:r>
            <a:r>
              <a:rPr lang="en-US" sz="4950" dirty="0" err="1"/>
              <a:t>Programı</a:t>
            </a:r>
            <a:endParaRPr sz="4950" dirty="0"/>
          </a:p>
        </p:txBody>
      </p:sp>
      <p:sp>
        <p:nvSpPr>
          <p:cNvPr id="361" name="Google Shape;361;p1"/>
          <p:cNvSpPr txBox="1"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prstGeom prst="rect">
            <a:avLst/>
          </a:prstGeom>
          <a:solidFill>
            <a:srgbClr val="703F51">
              <a:alpha val="29411"/>
            </a:srgbClr>
          </a:solidFill>
          <a:ln>
            <a:noFill/>
          </a:ln>
        </p:spPr>
        <p:txBody>
          <a:bodyPr spcFirstLastPara="1" wrap="square" lIns="91425" tIns="252000" rIns="9000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dirty="0" err="1"/>
              <a:t>Temmuz</a:t>
            </a:r>
            <a:r>
              <a:rPr lang="en-US" sz="4000" dirty="0"/>
              <a:t>, 2025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7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6124588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3. Hibe Sözleşmesi Belgeleri</a:t>
            </a:r>
            <a:endParaRPr/>
          </a:p>
        </p:txBody>
      </p:sp>
      <p:sp>
        <p:nvSpPr>
          <p:cNvPr id="447" name="Google Shape;447;p87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u="sng" dirty="0" err="1"/>
              <a:t>Sağlık</a:t>
            </a:r>
            <a:r>
              <a:rPr lang="en-US" sz="2400" u="sng" dirty="0"/>
              <a:t>, </a:t>
            </a:r>
            <a:r>
              <a:rPr lang="en-US" sz="2400" u="sng" dirty="0" err="1"/>
              <a:t>kaza</a:t>
            </a:r>
            <a:r>
              <a:rPr lang="en-US" sz="2400" u="sng" dirty="0"/>
              <a:t> </a:t>
            </a:r>
            <a:r>
              <a:rPr lang="en-US" sz="2400" u="sng" dirty="0" err="1"/>
              <a:t>ve</a:t>
            </a:r>
            <a:r>
              <a:rPr lang="en-US" sz="2400" u="sng" dirty="0"/>
              <a:t> </a:t>
            </a:r>
            <a:r>
              <a:rPr lang="en-US" sz="2400" u="sng" dirty="0" err="1"/>
              <a:t>mesuliyet</a:t>
            </a:r>
            <a:r>
              <a:rPr lang="en-US" sz="2400" u="sng" dirty="0"/>
              <a:t> </a:t>
            </a:r>
            <a:r>
              <a:rPr lang="en-US" sz="2400" u="sng" dirty="0" err="1"/>
              <a:t>sigortası</a:t>
            </a:r>
            <a:r>
              <a:rPr lang="en-US" sz="2400" u="sng" dirty="0"/>
              <a:t> </a:t>
            </a:r>
            <a:endParaRPr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 err="1"/>
              <a:t>Staj</a:t>
            </a:r>
            <a:r>
              <a:rPr lang="en-US" sz="2400" dirty="0"/>
              <a:t> </a:t>
            </a:r>
            <a:r>
              <a:rPr lang="en-US" sz="2400" dirty="0" err="1"/>
              <a:t>süresini</a:t>
            </a:r>
            <a:r>
              <a:rPr lang="en-US" sz="2400" dirty="0"/>
              <a:t> </a:t>
            </a:r>
            <a:r>
              <a:rPr lang="en-US" sz="2400" dirty="0" err="1"/>
              <a:t>kapsamalıdır</a:t>
            </a:r>
            <a:r>
              <a:rPr lang="en-US" sz="2400" dirty="0"/>
              <a:t>. </a:t>
            </a:r>
            <a:endParaRPr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/>
              <a:t>Bu </a:t>
            </a:r>
            <a:r>
              <a:rPr lang="en-US" sz="2400" dirty="0" err="1"/>
              <a:t>üç</a:t>
            </a:r>
            <a:r>
              <a:rPr lang="en-US" sz="2400" dirty="0"/>
              <a:t> </a:t>
            </a:r>
            <a:r>
              <a:rPr lang="en-US" sz="2400" dirty="0" err="1"/>
              <a:t>teminatı</a:t>
            </a:r>
            <a:r>
              <a:rPr lang="en-US" sz="2400" dirty="0"/>
              <a:t> </a:t>
            </a:r>
            <a:r>
              <a:rPr lang="en-US" sz="2400" dirty="0" err="1"/>
              <a:t>içermelidir</a:t>
            </a:r>
            <a:r>
              <a:rPr lang="en-US" sz="2400" dirty="0"/>
              <a:t>. </a:t>
            </a:r>
            <a:endParaRPr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 err="1"/>
              <a:t>Örnek</a:t>
            </a:r>
            <a:r>
              <a:rPr lang="en-US" sz="2400" dirty="0"/>
              <a:t> </a:t>
            </a:r>
            <a:r>
              <a:rPr lang="en-US" sz="2400" dirty="0" err="1"/>
              <a:t>sigorta</a:t>
            </a:r>
            <a:r>
              <a:rPr lang="en-US" sz="2400" dirty="0"/>
              <a:t> </a:t>
            </a:r>
            <a:r>
              <a:rPr lang="en-US" sz="2400" dirty="0" err="1"/>
              <a:t>şirketleri</a:t>
            </a:r>
            <a:r>
              <a:rPr lang="en-US" sz="2400" dirty="0"/>
              <a:t>: AIG, </a:t>
            </a:r>
            <a:r>
              <a:rPr lang="en-US" sz="2400" dirty="0" err="1"/>
              <a:t>Sompo</a:t>
            </a:r>
            <a:r>
              <a:rPr lang="en-US" sz="2400" dirty="0"/>
              <a:t>, AXA </a:t>
            </a:r>
            <a:endParaRPr sz="2400"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/>
              <a:t>Vize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istenilen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yerinin</a:t>
            </a:r>
            <a:r>
              <a:rPr lang="en-US" sz="2400" dirty="0"/>
              <a:t> </a:t>
            </a:r>
            <a:r>
              <a:rPr lang="en-US" sz="2400" dirty="0" err="1"/>
              <a:t>istediği</a:t>
            </a:r>
            <a:r>
              <a:rPr lang="en-US" sz="2400" dirty="0"/>
              <a:t>/</a:t>
            </a:r>
            <a:r>
              <a:rPr lang="en-US" sz="2400" dirty="0" err="1"/>
              <a:t>yaptırdığı</a:t>
            </a:r>
            <a:r>
              <a:rPr lang="en-US" sz="2400" dirty="0"/>
              <a:t> </a:t>
            </a:r>
            <a:r>
              <a:rPr lang="en-US" sz="2400" dirty="0" err="1"/>
              <a:t>sigorta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kriterleri</a:t>
            </a:r>
            <a:r>
              <a:rPr lang="en-US" sz="2400" dirty="0"/>
              <a:t> </a:t>
            </a:r>
            <a:r>
              <a:rPr lang="en-US" sz="2400" dirty="0" err="1"/>
              <a:t>kapsıyorsa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sözleşmesi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de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. </a:t>
            </a:r>
            <a:endParaRPr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/>
              <a:t>Erasmus </a:t>
            </a:r>
            <a:r>
              <a:rPr lang="en-US" sz="2400" dirty="0" err="1"/>
              <a:t>Ofisi</a:t>
            </a:r>
            <a:r>
              <a:rPr lang="en-US" sz="2400" dirty="0"/>
              <a:t> </a:t>
            </a:r>
            <a:r>
              <a:rPr lang="en-US" sz="2400" dirty="0" err="1"/>
              <a:t>sigorta</a:t>
            </a:r>
            <a:r>
              <a:rPr lang="en-US" sz="2400" dirty="0"/>
              <a:t> </a:t>
            </a:r>
            <a:r>
              <a:rPr lang="en-US" sz="2400" dirty="0" err="1"/>
              <a:t>uzmanı</a:t>
            </a:r>
            <a:r>
              <a:rPr lang="en-US" sz="2400" dirty="0"/>
              <a:t>, </a:t>
            </a:r>
            <a:r>
              <a:rPr lang="en-US" sz="2400" dirty="0" err="1"/>
              <a:t>maalesef</a:t>
            </a:r>
            <a:r>
              <a:rPr lang="en-US" sz="2400" dirty="0"/>
              <a:t>, </a:t>
            </a:r>
            <a:r>
              <a:rPr lang="en-US" sz="2400" dirty="0" err="1"/>
              <a:t>değil</a:t>
            </a:r>
            <a:r>
              <a:rPr lang="en-US" sz="2400" dirty="0"/>
              <a:t>. </a:t>
            </a: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448" name="Google Shape;448;p87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449" name="Google Shape;449;p87" descr="agreement icon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8849" y="0"/>
            <a:ext cx="2282514" cy="228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87" descr="agreement icon ile ilgili gÃ¶rsel sonuc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849" y="1908353"/>
            <a:ext cx="2411334" cy="241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9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6124588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3. Hibe Sözleşmesi Belgeleri</a:t>
            </a:r>
            <a:endParaRPr/>
          </a:p>
        </p:txBody>
      </p:sp>
      <p:sp>
        <p:nvSpPr>
          <p:cNvPr id="467" name="Google Shape;467;p89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0171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Char char="▪"/>
            </a:pPr>
            <a:r>
              <a:rPr lang="en-US" sz="2400" u="sng" dirty="0" err="1"/>
              <a:t>Yapıkredi</a:t>
            </a:r>
            <a:r>
              <a:rPr lang="en-US" sz="2400" u="sng" dirty="0"/>
              <a:t> Euro </a:t>
            </a:r>
            <a:r>
              <a:rPr lang="en-US" sz="2400" u="sng" dirty="0" err="1"/>
              <a:t>Hesabı</a:t>
            </a:r>
            <a:r>
              <a:rPr lang="en-US" sz="2400" u="sng" dirty="0"/>
              <a:t> </a:t>
            </a:r>
            <a:r>
              <a:rPr lang="en-US" sz="2400" u="sng" dirty="0" err="1"/>
              <a:t>bilgileri</a:t>
            </a:r>
            <a:endParaRPr dirty="0"/>
          </a:p>
          <a:p>
            <a:pPr marL="216000" lvl="0" indent="-201712"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400" dirty="0" err="1"/>
              <a:t>Hesap</a:t>
            </a:r>
            <a:r>
              <a:rPr lang="en-US" sz="2400" dirty="0"/>
              <a:t> </a:t>
            </a:r>
            <a:r>
              <a:rPr lang="en-US" sz="2400" dirty="0" err="1"/>
              <a:t>cüzdanı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hesap</a:t>
            </a:r>
            <a:r>
              <a:rPr lang="en-US" sz="2400" dirty="0"/>
              <a:t> </a:t>
            </a:r>
            <a:r>
              <a:rPr lang="en-US" sz="2400" dirty="0" err="1"/>
              <a:t>bilgilerinin</a:t>
            </a:r>
            <a:r>
              <a:rPr lang="en-US" sz="2400" dirty="0"/>
              <a:t> </a:t>
            </a:r>
            <a:r>
              <a:rPr lang="en-US" sz="2400" dirty="0" err="1"/>
              <a:t>göründüğü</a:t>
            </a:r>
            <a:r>
              <a:rPr lang="en-US" sz="2400" dirty="0"/>
              <a:t> </a:t>
            </a:r>
            <a:r>
              <a:rPr lang="en-US" sz="2400" dirty="0" err="1"/>
              <a:t>herhangi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doküman</a:t>
            </a:r>
            <a:r>
              <a:rPr lang="en-US" sz="2400" dirty="0"/>
              <a:t> TURNA </a:t>
            </a:r>
            <a:r>
              <a:rPr lang="en-US" sz="2400" dirty="0" err="1"/>
              <a:t>PORTAL’a</a:t>
            </a:r>
            <a:r>
              <a:rPr lang="en-US" sz="2400" dirty="0"/>
              <a:t> </a:t>
            </a:r>
            <a:r>
              <a:rPr lang="en-US" sz="2400" dirty="0" err="1"/>
              <a:t>yüklenmelidir</a:t>
            </a:r>
            <a:r>
              <a:rPr lang="en-US" sz="2400" dirty="0"/>
              <a:t>. </a:t>
            </a:r>
            <a:endParaRPr dirty="0"/>
          </a:p>
          <a:p>
            <a:pPr marL="216000" lvl="0" indent="-20171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Char char="▪"/>
            </a:pPr>
            <a:r>
              <a:rPr lang="en-US" sz="2400" dirty="0" err="1"/>
              <a:t>Ortak</a:t>
            </a:r>
            <a:r>
              <a:rPr lang="en-US" sz="2400" dirty="0"/>
              <a:t> </a:t>
            </a:r>
            <a:r>
              <a:rPr lang="en-US" sz="2400" dirty="0" err="1"/>
              <a:t>hesap</a:t>
            </a:r>
            <a:r>
              <a:rPr lang="en-US" sz="2400" dirty="0"/>
              <a:t> (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aile</a:t>
            </a:r>
            <a:r>
              <a:rPr lang="en-US" sz="2400" dirty="0"/>
              <a:t> </a:t>
            </a:r>
            <a:r>
              <a:rPr lang="en-US" sz="2400" dirty="0" err="1"/>
              <a:t>üyesiyle</a:t>
            </a:r>
            <a:r>
              <a:rPr lang="en-US" sz="2400" dirty="0"/>
              <a:t>) </a:t>
            </a:r>
            <a:r>
              <a:rPr lang="en-US" sz="2400" dirty="0" err="1"/>
              <a:t>açılabilir</a:t>
            </a:r>
            <a:r>
              <a:rPr lang="en-US" sz="2400" dirty="0"/>
              <a:t>.  </a:t>
            </a:r>
            <a:endParaRPr dirty="0"/>
          </a:p>
          <a:p>
            <a:pPr marL="216000" lvl="0" indent="-201712"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400" dirty="0">
                <a:solidFill>
                  <a:schemeClr val="tx1"/>
                </a:solidFill>
              </a:rPr>
              <a:t>Vize </a:t>
            </a:r>
            <a:r>
              <a:rPr lang="en-US" sz="2400" dirty="0" err="1">
                <a:solidFill>
                  <a:schemeClr val="tx1"/>
                </a:solidFill>
              </a:rPr>
              <a:t>onaylandığına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kanıtlayıcı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vize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sayfası</a:t>
            </a:r>
            <a:endParaRPr lang="en-US" sz="2400" dirty="0">
              <a:solidFill>
                <a:schemeClr val="tx1"/>
              </a:solidFill>
            </a:endParaRPr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ct val="125000"/>
              <a:buFont typeface="Noto Sans Symbols"/>
              <a:buNone/>
            </a:pPr>
            <a:endParaRPr dirty="0"/>
          </a:p>
        </p:txBody>
      </p:sp>
      <p:sp>
        <p:nvSpPr>
          <p:cNvPr id="468" name="Google Shape;468;p89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469" name="Google Shape;469;p89" descr="agreement icon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8849" y="0"/>
            <a:ext cx="2282514" cy="228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89" descr="agreement icon ile ilgili gÃ¶rsel sonuc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849" y="1908353"/>
            <a:ext cx="2411334" cy="241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2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7540150" cy="132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!!! ÖNEMLİ !!!</a:t>
            </a:r>
            <a:endParaRPr dirty="0"/>
          </a:p>
        </p:txBody>
      </p:sp>
      <p:sp>
        <p:nvSpPr>
          <p:cNvPr id="495" name="Google Shape;495;p92"/>
          <p:cNvSpPr txBox="1">
            <a:spLocks noGrp="1"/>
          </p:cNvSpPr>
          <p:nvPr>
            <p:ph type="body" idx="3"/>
          </p:nvPr>
        </p:nvSpPr>
        <p:spPr>
          <a:xfrm>
            <a:off x="191730" y="1195754"/>
            <a:ext cx="11813458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 fontScale="25000" lnSpcReduction="20000"/>
          </a:bodyPr>
          <a:lstStyle/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 err="1"/>
              <a:t>Staj</a:t>
            </a:r>
            <a:r>
              <a:rPr lang="en-US" sz="7600" dirty="0"/>
              <a:t> </a:t>
            </a:r>
            <a:r>
              <a:rPr lang="en-US" sz="7600" dirty="0" err="1"/>
              <a:t>başlamadan</a:t>
            </a:r>
            <a:r>
              <a:rPr lang="en-US" sz="7600" dirty="0"/>
              <a:t> </a:t>
            </a:r>
            <a:r>
              <a:rPr lang="en-US" sz="7600" dirty="0" err="1"/>
              <a:t>başlangıç</a:t>
            </a:r>
            <a:r>
              <a:rPr lang="en-US" sz="7600" dirty="0"/>
              <a:t> </a:t>
            </a:r>
            <a:r>
              <a:rPr lang="en-US" sz="7600" dirty="0" err="1"/>
              <a:t>ve</a:t>
            </a:r>
            <a:r>
              <a:rPr lang="en-US" sz="7600" dirty="0"/>
              <a:t> </a:t>
            </a:r>
            <a:r>
              <a:rPr lang="en-US" sz="7600" dirty="0" err="1"/>
              <a:t>bitiş</a:t>
            </a:r>
            <a:r>
              <a:rPr lang="en-US" sz="7600" dirty="0"/>
              <a:t> </a:t>
            </a:r>
            <a:r>
              <a:rPr lang="en-US" sz="7600" dirty="0" err="1"/>
              <a:t>tarihleri</a:t>
            </a:r>
            <a:r>
              <a:rPr lang="en-US" sz="7600" dirty="0"/>
              <a:t> </a:t>
            </a:r>
            <a:r>
              <a:rPr lang="en-US" sz="7600" dirty="0" err="1"/>
              <a:t>değişirse</a:t>
            </a:r>
            <a:r>
              <a:rPr lang="en-US" sz="7600" dirty="0"/>
              <a:t>:</a:t>
            </a:r>
            <a:endParaRPr sz="7600" dirty="0"/>
          </a:p>
          <a:p>
            <a:pPr marL="914400" lvl="1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 err="1">
                <a:solidFill>
                  <a:schemeClr val="dk1"/>
                </a:solidFill>
              </a:rPr>
              <a:t>Yeni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tarihli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kabul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mektubu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ve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staj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anlaşması</a:t>
            </a:r>
            <a:r>
              <a:rPr lang="en-US" sz="7600" dirty="0">
                <a:solidFill>
                  <a:schemeClr val="dk1"/>
                </a:solidFill>
              </a:rPr>
              <a:t> (learning agreement for traineeships) </a:t>
            </a:r>
            <a:endParaRPr sz="7600" dirty="0"/>
          </a:p>
          <a:p>
            <a:pPr marL="914400" lvl="1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 err="1">
                <a:solidFill>
                  <a:schemeClr val="dk1"/>
                </a:solidFill>
              </a:rPr>
              <a:t>Dikkat</a:t>
            </a:r>
            <a:r>
              <a:rPr lang="en-US" sz="7600" dirty="0">
                <a:solidFill>
                  <a:schemeClr val="dk1"/>
                </a:solidFill>
              </a:rPr>
              <a:t> !</a:t>
            </a:r>
            <a:endParaRPr sz="7600" dirty="0"/>
          </a:p>
          <a:p>
            <a:pPr marL="1371600" lvl="2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>
                <a:solidFill>
                  <a:schemeClr val="dk1"/>
                </a:solidFill>
              </a:rPr>
              <a:t>Son </a:t>
            </a:r>
            <a:r>
              <a:rPr lang="en-US" sz="7600" dirty="0" err="1">
                <a:solidFill>
                  <a:schemeClr val="dk1"/>
                </a:solidFill>
              </a:rPr>
              <a:t>staj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günü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en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geç</a:t>
            </a:r>
            <a:r>
              <a:rPr lang="en-US" sz="7600" dirty="0">
                <a:solidFill>
                  <a:schemeClr val="dk1"/>
                </a:solidFill>
              </a:rPr>
              <a:t>: </a:t>
            </a:r>
            <a:r>
              <a:rPr lang="en-US" sz="7600" b="1" u="sng" dirty="0" err="1">
                <a:solidFill>
                  <a:schemeClr val="dk1"/>
                </a:solidFill>
              </a:rPr>
              <a:t>Haziran</a:t>
            </a:r>
            <a:r>
              <a:rPr lang="en-US" sz="7600" b="1" u="sng" dirty="0">
                <a:solidFill>
                  <a:schemeClr val="dk1"/>
                </a:solidFill>
              </a:rPr>
              <a:t> 2026</a:t>
            </a:r>
            <a:endParaRPr sz="7600" b="1" u="sng" dirty="0"/>
          </a:p>
          <a:p>
            <a:pPr marL="1371600" lvl="2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 err="1">
                <a:solidFill>
                  <a:schemeClr val="dk1"/>
                </a:solidFill>
              </a:rPr>
              <a:t>Mezuniyet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tarihinden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sonra</a:t>
            </a:r>
            <a:r>
              <a:rPr lang="en-US" sz="7600" dirty="0">
                <a:solidFill>
                  <a:schemeClr val="dk1"/>
                </a:solidFill>
              </a:rPr>
              <a:t> 12 ay </a:t>
            </a:r>
            <a:r>
              <a:rPr lang="en-US" sz="7600" dirty="0" err="1">
                <a:solidFill>
                  <a:schemeClr val="dk1"/>
                </a:solidFill>
              </a:rPr>
              <a:t>içinde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staj</a:t>
            </a:r>
            <a:endParaRPr sz="7600" dirty="0"/>
          </a:p>
          <a:p>
            <a:pPr marL="1371600" lvl="2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>
                <a:solidFill>
                  <a:schemeClr val="dk1"/>
                </a:solidFill>
              </a:rPr>
              <a:t>Minimum </a:t>
            </a:r>
            <a:r>
              <a:rPr lang="en-US" sz="7600" dirty="0" err="1">
                <a:solidFill>
                  <a:schemeClr val="dk1"/>
                </a:solidFill>
              </a:rPr>
              <a:t>staj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süresi</a:t>
            </a:r>
            <a:r>
              <a:rPr lang="en-US" sz="7600" dirty="0">
                <a:solidFill>
                  <a:schemeClr val="dk1"/>
                </a:solidFill>
              </a:rPr>
              <a:t> 60 </a:t>
            </a:r>
            <a:r>
              <a:rPr lang="en-US" sz="7600" dirty="0" err="1">
                <a:solidFill>
                  <a:schemeClr val="dk1"/>
                </a:solidFill>
              </a:rPr>
              <a:t>gün</a:t>
            </a:r>
            <a:endParaRPr lang="en-US" sz="7600" dirty="0">
              <a:solidFill>
                <a:schemeClr val="dk1"/>
              </a:solidFill>
            </a:endParaRPr>
          </a:p>
          <a:p>
            <a:pPr marL="1371600" lvl="2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endParaRPr sz="7600" dirty="0"/>
          </a:p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7600" dirty="0" err="1"/>
              <a:t>Mücbir</a:t>
            </a:r>
            <a:r>
              <a:rPr lang="en-US" sz="7600" dirty="0"/>
              <a:t> </a:t>
            </a:r>
            <a:r>
              <a:rPr lang="en-US" sz="7600" dirty="0" err="1"/>
              <a:t>sebeplere</a:t>
            </a:r>
            <a:r>
              <a:rPr lang="en-US" sz="7600" dirty="0"/>
              <a:t> </a:t>
            </a:r>
            <a:r>
              <a:rPr lang="en-US" sz="7600" dirty="0" err="1"/>
              <a:t>bağlu</a:t>
            </a:r>
            <a:r>
              <a:rPr lang="en-US" sz="7600" dirty="0"/>
              <a:t> </a:t>
            </a:r>
            <a:r>
              <a:rPr lang="en-US" sz="7600" dirty="0" err="1"/>
              <a:t>olarak</a:t>
            </a:r>
            <a:r>
              <a:rPr lang="en-US" sz="7600" dirty="0"/>
              <a:t> </a:t>
            </a:r>
            <a:r>
              <a:rPr lang="en-US" sz="7600" dirty="0" err="1"/>
              <a:t>staj</a:t>
            </a:r>
            <a:r>
              <a:rPr lang="en-US" sz="7600" dirty="0"/>
              <a:t> </a:t>
            </a:r>
            <a:r>
              <a:rPr lang="en-US" sz="7600" dirty="0" err="1"/>
              <a:t>yeri</a:t>
            </a:r>
            <a:r>
              <a:rPr lang="en-US" sz="7600" dirty="0"/>
              <a:t> </a:t>
            </a:r>
            <a:r>
              <a:rPr lang="en-US" sz="7600" dirty="0" err="1"/>
              <a:t>ya</a:t>
            </a:r>
            <a:r>
              <a:rPr lang="en-US" sz="7600" dirty="0"/>
              <a:t> da </a:t>
            </a:r>
            <a:r>
              <a:rPr lang="en-US" sz="7600" dirty="0" err="1"/>
              <a:t>ülkesi</a:t>
            </a:r>
            <a:r>
              <a:rPr lang="en-US" sz="7600" dirty="0"/>
              <a:t> </a:t>
            </a:r>
            <a:r>
              <a:rPr lang="en-US" sz="7600" dirty="0" err="1"/>
              <a:t>değişirse</a:t>
            </a:r>
            <a:r>
              <a:rPr lang="en-US" sz="7600" dirty="0"/>
              <a:t>: </a:t>
            </a:r>
            <a:r>
              <a:rPr lang="en-US" sz="7600" b="1" dirty="0"/>
              <a:t>(STAJ BAŞLAMADAN ÖNCE)</a:t>
            </a:r>
            <a:endParaRPr sz="7600" b="1" dirty="0"/>
          </a:p>
          <a:p>
            <a:pPr marL="914400" lvl="1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7600" dirty="0" err="1">
                <a:solidFill>
                  <a:schemeClr val="dk1"/>
                </a:solidFill>
              </a:rPr>
              <a:t>Yeni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tarihli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kabul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mektubu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ve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staj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anlaşması</a:t>
            </a:r>
            <a:r>
              <a:rPr lang="en-US" sz="7600" dirty="0">
                <a:solidFill>
                  <a:schemeClr val="dk1"/>
                </a:solidFill>
              </a:rPr>
              <a:t> (learning agreement for traineeships) </a:t>
            </a:r>
            <a:endParaRPr sz="7600" dirty="0">
              <a:solidFill>
                <a:schemeClr val="dk1"/>
              </a:solidFill>
            </a:endParaRPr>
          </a:p>
          <a:p>
            <a:pPr marL="914400" lvl="1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7600" dirty="0" err="1">
                <a:solidFill>
                  <a:schemeClr val="dk1"/>
                </a:solidFill>
              </a:rPr>
              <a:t>Mücbir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sebep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belge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ile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kanıtlanacak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ve</a:t>
            </a:r>
            <a:r>
              <a:rPr lang="en-US" sz="7600" dirty="0">
                <a:solidFill>
                  <a:schemeClr val="dk1"/>
                </a:solidFill>
              </a:rPr>
              <a:t> Erasmus </a:t>
            </a:r>
            <a:r>
              <a:rPr lang="en-US" sz="7600" dirty="0" err="1">
                <a:solidFill>
                  <a:schemeClr val="dk1"/>
                </a:solidFill>
              </a:rPr>
              <a:t>ofisi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tarafından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Ulusal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Ajans’tan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onay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alınacaktır</a:t>
            </a:r>
            <a:r>
              <a:rPr lang="en-US" sz="7600" dirty="0">
                <a:solidFill>
                  <a:schemeClr val="dk1"/>
                </a:solidFill>
              </a:rPr>
              <a:t>. </a:t>
            </a:r>
            <a:endParaRPr sz="7600" dirty="0"/>
          </a:p>
          <a:p>
            <a:pPr marL="914400" lvl="1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7600" dirty="0">
                <a:solidFill>
                  <a:schemeClr val="dk1"/>
                </a:solidFill>
              </a:rPr>
              <a:t>İlk </a:t>
            </a:r>
            <a:r>
              <a:rPr lang="en-US" sz="7600" dirty="0" err="1">
                <a:solidFill>
                  <a:schemeClr val="dk1"/>
                </a:solidFill>
              </a:rPr>
              <a:t>etapta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tahsis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edilen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hibe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miktarında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artış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olamaz</a:t>
            </a:r>
            <a:r>
              <a:rPr lang="en-US" sz="7600" dirty="0">
                <a:solidFill>
                  <a:schemeClr val="dk1"/>
                </a:solidFill>
              </a:rPr>
              <a:t>. </a:t>
            </a:r>
            <a:r>
              <a:rPr lang="en-US" sz="7600" dirty="0" err="1">
                <a:solidFill>
                  <a:schemeClr val="dk1"/>
                </a:solidFill>
              </a:rPr>
              <a:t>Ülke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değişikliği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olursa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düşüş</a:t>
            </a:r>
            <a:r>
              <a:rPr lang="en-US" sz="7600" dirty="0">
                <a:solidFill>
                  <a:schemeClr val="dk1"/>
                </a:solidFill>
              </a:rPr>
              <a:t> </a:t>
            </a:r>
            <a:r>
              <a:rPr lang="en-US" sz="7600" dirty="0" err="1">
                <a:solidFill>
                  <a:schemeClr val="dk1"/>
                </a:solidFill>
              </a:rPr>
              <a:t>olabilir</a:t>
            </a:r>
            <a:r>
              <a:rPr lang="en-US" sz="7600" dirty="0">
                <a:solidFill>
                  <a:schemeClr val="dk1"/>
                </a:solidFill>
              </a:rPr>
              <a:t>. </a:t>
            </a:r>
            <a:endParaRPr sz="7600" dirty="0">
              <a:solidFill>
                <a:schemeClr val="dk1"/>
              </a:solidFill>
            </a:endParaRPr>
          </a:p>
          <a:p>
            <a:pPr marL="457200" lvl="0" indent="-266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7058"/>
              <a:buNone/>
            </a:pPr>
            <a:endParaRPr sz="2400" dirty="0"/>
          </a:p>
          <a:p>
            <a:pPr marL="457200" lvl="0" indent="-266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7058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7058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7058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7058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ct val="147058"/>
              <a:buFont typeface="Noto Sans Symbols"/>
              <a:buNone/>
            </a:pPr>
            <a:endParaRPr dirty="0"/>
          </a:p>
        </p:txBody>
      </p:sp>
      <p:sp>
        <p:nvSpPr>
          <p:cNvPr id="496" name="Google Shape;496;p92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9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97" r="17397"/>
          <a:stretch/>
        </p:blipFill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94"/>
          <p:cNvSpPr txBox="1">
            <a:spLocks noGrp="1"/>
          </p:cNvSpPr>
          <p:nvPr>
            <p:ph type="body" idx="1"/>
          </p:nvPr>
        </p:nvSpPr>
        <p:spPr>
          <a:xfrm>
            <a:off x="458788" y="2028825"/>
            <a:ext cx="4727575" cy="7286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3960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b="1"/>
              <a:t>Faaliyet sırası </a:t>
            </a:r>
            <a:endParaRPr b="1"/>
          </a:p>
        </p:txBody>
      </p:sp>
      <p:sp>
        <p:nvSpPr>
          <p:cNvPr id="513" name="Google Shape;513;p94"/>
          <p:cNvSpPr txBox="1">
            <a:spLocks noGrp="1"/>
          </p:cNvSpPr>
          <p:nvPr>
            <p:ph type="title"/>
          </p:nvPr>
        </p:nvSpPr>
        <p:spPr>
          <a:xfrm>
            <a:off x="458788" y="2754601"/>
            <a:ext cx="4726800" cy="18612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396000" tIns="0" rIns="0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dirty="0"/>
              <a:t>1.  LA – During Mobility</a:t>
            </a:r>
            <a:br>
              <a:rPr lang="en-US" sz="2800" dirty="0"/>
            </a:br>
            <a:endParaRPr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5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6124588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 LA- During Mobility</a:t>
            </a:r>
            <a:endParaRPr/>
          </a:p>
        </p:txBody>
      </p:sp>
      <p:sp>
        <p:nvSpPr>
          <p:cNvPr id="531" name="Google Shape;531;p95"/>
          <p:cNvSpPr txBox="1">
            <a:spLocks noGrp="1"/>
          </p:cNvSpPr>
          <p:nvPr>
            <p:ph type="body" idx="3"/>
          </p:nvPr>
        </p:nvSpPr>
        <p:spPr>
          <a:xfrm>
            <a:off x="830125" y="1081450"/>
            <a:ext cx="8257800" cy="49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 fontScale="47500" lnSpcReduction="20000"/>
          </a:bodyPr>
          <a:lstStyle/>
          <a:p>
            <a:pPr marL="216000" lvl="0" indent="-1778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5050" dirty="0" err="1">
                <a:solidFill>
                  <a:schemeClr val="dk1"/>
                </a:solidFill>
              </a:rPr>
              <a:t>Eğer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LA’in</a:t>
            </a:r>
            <a:r>
              <a:rPr lang="en-US" sz="5050" dirty="0">
                <a:solidFill>
                  <a:schemeClr val="dk1"/>
                </a:solidFill>
              </a:rPr>
              <a:t> «Before Mobility» </a:t>
            </a:r>
            <a:r>
              <a:rPr lang="en-US" sz="5050" dirty="0" err="1">
                <a:solidFill>
                  <a:schemeClr val="dk1"/>
                </a:solidFill>
              </a:rPr>
              <a:t>kısmında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bir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değişiklik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varsa</a:t>
            </a:r>
            <a:r>
              <a:rPr lang="en-US" sz="5050" dirty="0">
                <a:solidFill>
                  <a:schemeClr val="dk1"/>
                </a:solidFill>
              </a:rPr>
              <a:t>,</a:t>
            </a:r>
            <a:endParaRPr sz="505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9405"/>
              <a:buNone/>
            </a:pPr>
            <a:r>
              <a:rPr lang="en-US" sz="5050" u="sng" dirty="0" err="1">
                <a:solidFill>
                  <a:schemeClr val="dk1"/>
                </a:solidFill>
              </a:rPr>
              <a:t>Tarihlerde</a:t>
            </a:r>
            <a:r>
              <a:rPr lang="en-US" sz="5050" dirty="0">
                <a:solidFill>
                  <a:schemeClr val="dk1"/>
                </a:solidFill>
              </a:rPr>
              <a:t>: </a:t>
            </a:r>
            <a:r>
              <a:rPr lang="en-US" sz="5050" dirty="0" err="1">
                <a:solidFill>
                  <a:schemeClr val="dk1"/>
                </a:solidFill>
              </a:rPr>
              <a:t>geç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başlama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ya</a:t>
            </a:r>
            <a:r>
              <a:rPr lang="en-US" sz="5050" dirty="0">
                <a:solidFill>
                  <a:schemeClr val="dk1"/>
                </a:solidFill>
              </a:rPr>
              <a:t> da </a:t>
            </a:r>
            <a:r>
              <a:rPr lang="en-US" sz="5050" dirty="0" err="1">
                <a:solidFill>
                  <a:schemeClr val="dk1"/>
                </a:solidFill>
              </a:rPr>
              <a:t>erken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bitme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endParaRPr sz="505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9405"/>
              <a:buNone/>
            </a:pPr>
            <a:r>
              <a:rPr lang="en-US" sz="5050" u="sng" dirty="0" err="1">
                <a:solidFill>
                  <a:schemeClr val="dk1"/>
                </a:solidFill>
              </a:rPr>
              <a:t>Tarih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r>
              <a:rPr lang="en-US" sz="5050" u="sng" dirty="0" err="1">
                <a:solidFill>
                  <a:schemeClr val="dk1"/>
                </a:solidFill>
              </a:rPr>
              <a:t>değişikliğinde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r>
              <a:rPr lang="en-US" sz="5050" u="sng" dirty="0" err="1">
                <a:solidFill>
                  <a:schemeClr val="dk1"/>
                </a:solidFill>
              </a:rPr>
              <a:t>dikkat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r>
              <a:rPr lang="en-US" sz="5050" u="sng" dirty="0" err="1">
                <a:solidFill>
                  <a:schemeClr val="dk1"/>
                </a:solidFill>
              </a:rPr>
              <a:t>edilmesi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r>
              <a:rPr lang="en-US" sz="5050" u="sng" dirty="0" err="1">
                <a:solidFill>
                  <a:schemeClr val="dk1"/>
                </a:solidFill>
              </a:rPr>
              <a:t>gerekenler</a:t>
            </a:r>
            <a:endParaRPr sz="5050" dirty="0"/>
          </a:p>
          <a:p>
            <a:pPr marL="342900" lvl="0" indent="-3047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050" dirty="0" err="1">
                <a:solidFill>
                  <a:schemeClr val="dk1"/>
                </a:solidFill>
              </a:rPr>
              <a:t>Mezun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öğrenciler</a:t>
            </a:r>
            <a:r>
              <a:rPr lang="en-US" sz="5050" dirty="0">
                <a:solidFill>
                  <a:schemeClr val="dk1"/>
                </a:solidFill>
              </a:rPr>
              <a:t>: </a:t>
            </a:r>
            <a:r>
              <a:rPr lang="en-US" sz="5050" dirty="0" err="1">
                <a:solidFill>
                  <a:schemeClr val="dk1"/>
                </a:solidFill>
              </a:rPr>
              <a:t>staj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mezuniyetten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sonra</a:t>
            </a:r>
            <a:r>
              <a:rPr lang="en-US" sz="5050" dirty="0">
                <a:solidFill>
                  <a:schemeClr val="dk1"/>
                </a:solidFill>
              </a:rPr>
              <a:t> 12 ay </a:t>
            </a:r>
            <a:r>
              <a:rPr lang="en-US" sz="5050" dirty="0" err="1">
                <a:solidFill>
                  <a:schemeClr val="dk1"/>
                </a:solidFill>
              </a:rPr>
              <a:t>içinde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bitirilmelidir</a:t>
            </a:r>
            <a:r>
              <a:rPr lang="en-US" sz="5050" dirty="0">
                <a:solidFill>
                  <a:schemeClr val="dk1"/>
                </a:solidFill>
              </a:rPr>
              <a:t>.</a:t>
            </a:r>
            <a:endParaRPr sz="5050" dirty="0"/>
          </a:p>
          <a:p>
            <a:pPr marL="342900" lvl="0" indent="-3047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050" dirty="0" err="1">
                <a:solidFill>
                  <a:schemeClr val="dk1"/>
                </a:solidFill>
              </a:rPr>
              <a:t>Tüm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öğrencilerin</a:t>
            </a:r>
            <a:r>
              <a:rPr lang="en-US" sz="5050" dirty="0">
                <a:solidFill>
                  <a:schemeClr val="dk1"/>
                </a:solidFill>
              </a:rPr>
              <a:t> son </a:t>
            </a:r>
            <a:r>
              <a:rPr lang="en-US" sz="5050" dirty="0" err="1">
                <a:solidFill>
                  <a:schemeClr val="dk1"/>
                </a:solidFill>
              </a:rPr>
              <a:t>staj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günü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en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geç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Haziran</a:t>
            </a:r>
            <a:r>
              <a:rPr lang="en-US" sz="5050" dirty="0">
                <a:solidFill>
                  <a:schemeClr val="dk1"/>
                </a:solidFill>
              </a:rPr>
              <a:t> 2026 </a:t>
            </a:r>
            <a:r>
              <a:rPr lang="en-US" sz="5050" dirty="0" err="1">
                <a:solidFill>
                  <a:schemeClr val="dk1"/>
                </a:solidFill>
              </a:rPr>
              <a:t>olabilir</a:t>
            </a:r>
            <a:r>
              <a:rPr lang="en-US" sz="5050" dirty="0">
                <a:solidFill>
                  <a:schemeClr val="dk1"/>
                </a:solidFill>
              </a:rPr>
              <a:t>.</a:t>
            </a:r>
            <a:endParaRPr sz="5050" dirty="0"/>
          </a:p>
          <a:p>
            <a:pPr marL="342900" lvl="0" indent="-3047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050" dirty="0">
                <a:solidFill>
                  <a:schemeClr val="dk1"/>
                </a:solidFill>
              </a:rPr>
              <a:t>Minimum </a:t>
            </a:r>
            <a:r>
              <a:rPr lang="en-US" sz="5050" dirty="0" err="1">
                <a:solidFill>
                  <a:schemeClr val="dk1"/>
                </a:solidFill>
              </a:rPr>
              <a:t>staj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süresi</a:t>
            </a:r>
            <a:r>
              <a:rPr lang="en-US" sz="5050" dirty="0">
                <a:solidFill>
                  <a:schemeClr val="dk1"/>
                </a:solidFill>
              </a:rPr>
              <a:t> 60 </a:t>
            </a:r>
            <a:r>
              <a:rPr lang="en-US" sz="5050" dirty="0" err="1">
                <a:solidFill>
                  <a:schemeClr val="dk1"/>
                </a:solidFill>
              </a:rPr>
              <a:t>gündür</a:t>
            </a:r>
            <a:r>
              <a:rPr lang="en-US" sz="5050" dirty="0">
                <a:solidFill>
                  <a:schemeClr val="dk1"/>
                </a:solidFill>
              </a:rPr>
              <a:t>.  </a:t>
            </a:r>
            <a:endParaRPr sz="505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9405"/>
              <a:buNone/>
            </a:pPr>
            <a:r>
              <a:rPr lang="en-US" sz="5050" u="sng" dirty="0" err="1">
                <a:solidFill>
                  <a:schemeClr val="dk1"/>
                </a:solidFill>
              </a:rPr>
              <a:t>İş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r>
              <a:rPr lang="en-US" sz="5050" u="sng" dirty="0" err="1">
                <a:solidFill>
                  <a:schemeClr val="dk1"/>
                </a:solidFill>
              </a:rPr>
              <a:t>planında</a:t>
            </a:r>
            <a:r>
              <a:rPr lang="en-US" sz="5050" u="sng" dirty="0">
                <a:solidFill>
                  <a:schemeClr val="dk1"/>
                </a:solidFill>
              </a:rPr>
              <a:t> </a:t>
            </a:r>
            <a:endParaRPr sz="505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9405"/>
              <a:buNone/>
            </a:pPr>
            <a:r>
              <a:rPr lang="en-US" sz="5050" dirty="0">
                <a:solidFill>
                  <a:schemeClr val="dk1"/>
                </a:solidFill>
              </a:rPr>
              <a:t>LA During Mobility </a:t>
            </a:r>
            <a:r>
              <a:rPr lang="en-US" sz="5050" dirty="0" err="1">
                <a:solidFill>
                  <a:schemeClr val="dk1"/>
                </a:solidFill>
              </a:rPr>
              <a:t>formu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doldurulmalı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ve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imzalar</a:t>
            </a:r>
            <a:r>
              <a:rPr lang="en-US" sz="5050" dirty="0">
                <a:solidFill>
                  <a:schemeClr val="dk1"/>
                </a:solidFill>
              </a:rPr>
              <a:t> </a:t>
            </a:r>
            <a:r>
              <a:rPr lang="en-US" sz="5050" dirty="0" err="1">
                <a:solidFill>
                  <a:schemeClr val="dk1"/>
                </a:solidFill>
              </a:rPr>
              <a:t>alınmalıdır</a:t>
            </a:r>
            <a:r>
              <a:rPr lang="en-US" sz="5050" dirty="0">
                <a:solidFill>
                  <a:schemeClr val="dk1"/>
                </a:solidFill>
              </a:rPr>
              <a:t>. </a:t>
            </a:r>
            <a:endParaRPr sz="5050" dirty="0">
              <a:solidFill>
                <a:schemeClr val="dk1"/>
              </a:solidFill>
            </a:endParaRPr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ct val="125000"/>
              <a:buFont typeface="Noto Sans Symbols"/>
              <a:buNone/>
            </a:pPr>
            <a:endParaRPr dirty="0"/>
          </a:p>
        </p:txBody>
      </p:sp>
      <p:sp>
        <p:nvSpPr>
          <p:cNvPr id="532" name="Google Shape;532;p9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533" name="Google Shape;533;p95" descr="agreement icon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718" y="0"/>
            <a:ext cx="2282514" cy="228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95" descr="agreement icon ile ilgili gÃ¶rsel sonuc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849" y="1908353"/>
            <a:ext cx="2411334" cy="241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6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6124588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541" name="Google Shape;541;p96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</p:txBody>
      </p:sp>
      <p:sp>
        <p:nvSpPr>
          <p:cNvPr id="542" name="Google Shape;542;p96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543" name="Google Shape;54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59" y="0"/>
            <a:ext cx="117123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9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97" r="17397"/>
          <a:stretch/>
        </p:blipFill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97"/>
          <p:cNvSpPr txBox="1">
            <a:spLocks noGrp="1"/>
          </p:cNvSpPr>
          <p:nvPr>
            <p:ph type="body" idx="1"/>
          </p:nvPr>
        </p:nvSpPr>
        <p:spPr>
          <a:xfrm>
            <a:off x="458788" y="2028825"/>
            <a:ext cx="4727575" cy="7286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3960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b="1"/>
              <a:t>Faaliyet sonrası  </a:t>
            </a:r>
            <a:endParaRPr b="1"/>
          </a:p>
        </p:txBody>
      </p:sp>
      <p:sp>
        <p:nvSpPr>
          <p:cNvPr id="550" name="Google Shape;550;p97"/>
          <p:cNvSpPr txBox="1">
            <a:spLocks noGrp="1"/>
          </p:cNvSpPr>
          <p:nvPr>
            <p:ph type="title"/>
          </p:nvPr>
        </p:nvSpPr>
        <p:spPr>
          <a:xfrm>
            <a:off x="458788" y="2754601"/>
            <a:ext cx="4726800" cy="18612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396000" tIns="0" rIns="0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400"/>
              <a:t>1. Tamamlanması gereken belgeler</a:t>
            </a:r>
            <a:br>
              <a:rPr lang="en-US" sz="2400"/>
            </a:br>
            <a:r>
              <a:rPr lang="en-US" sz="2400"/>
              <a:t>2. Hibe ödemeleri </a:t>
            </a:r>
            <a:br>
              <a:rPr lang="en-US" sz="2800"/>
            </a:b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8"/>
          <p:cNvSpPr txBox="1">
            <a:spLocks noGrp="1"/>
          </p:cNvSpPr>
          <p:nvPr>
            <p:ph type="title"/>
          </p:nvPr>
        </p:nvSpPr>
        <p:spPr>
          <a:xfrm>
            <a:off x="838509" y="80102"/>
            <a:ext cx="7285173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Tamamlanması Gereken Belgeler- Prosedürler </a:t>
            </a:r>
            <a:endParaRPr/>
          </a:p>
        </p:txBody>
      </p:sp>
      <p:sp>
        <p:nvSpPr>
          <p:cNvPr id="557" name="Google Shape;557;p98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AutoNum type="arabicPeriod"/>
            </a:pPr>
            <a:r>
              <a:rPr lang="en-US" sz="2400" dirty="0" err="1"/>
              <a:t>Katılım</a:t>
            </a:r>
            <a:r>
              <a:rPr lang="en-US" sz="2400" dirty="0"/>
              <a:t> </a:t>
            </a:r>
            <a:r>
              <a:rPr lang="en-US" sz="2400" dirty="0" err="1"/>
              <a:t>Sertifikası</a:t>
            </a:r>
            <a:r>
              <a:rPr lang="en-US" sz="2400" dirty="0"/>
              <a:t> 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 err="1"/>
              <a:t>Stajın</a:t>
            </a:r>
            <a:r>
              <a:rPr lang="en-US" sz="2400" dirty="0"/>
              <a:t> ilk </a:t>
            </a:r>
            <a:r>
              <a:rPr lang="en-US" sz="2400" dirty="0" err="1"/>
              <a:t>ve</a:t>
            </a:r>
            <a:r>
              <a:rPr lang="en-US" sz="2400" dirty="0"/>
              <a:t> son </a:t>
            </a:r>
            <a:r>
              <a:rPr lang="en-US" sz="2400" dirty="0" err="1"/>
              <a:t>günü</a:t>
            </a:r>
            <a:r>
              <a:rPr lang="en-US" sz="2400" dirty="0"/>
              <a:t> </a:t>
            </a:r>
            <a:r>
              <a:rPr lang="en-US" sz="2400" dirty="0" err="1"/>
              <a:t>yazılmalı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 err="1"/>
              <a:t>staj</a:t>
            </a:r>
            <a:r>
              <a:rPr lang="en-US" sz="2400" dirty="0"/>
              <a:t> </a:t>
            </a:r>
            <a:r>
              <a:rPr lang="en-US" sz="2400" dirty="0" err="1"/>
              <a:t>kurumu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imzalanmalıdır</a:t>
            </a:r>
            <a:r>
              <a:rPr lang="en-US" sz="2400" dirty="0"/>
              <a:t>.</a:t>
            </a:r>
            <a:endParaRPr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558" name="Google Shape;558;p98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559" name="Google Shape;559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5800" y="0"/>
            <a:ext cx="516006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98"/>
          <p:cNvCxnSpPr/>
          <p:nvPr/>
        </p:nvCxnSpPr>
        <p:spPr>
          <a:xfrm rot="10800000">
            <a:off x="5354516" y="4914899"/>
            <a:ext cx="2233246" cy="80889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9"/>
          <p:cNvSpPr txBox="1">
            <a:spLocks noGrp="1"/>
          </p:cNvSpPr>
          <p:nvPr>
            <p:ph type="title"/>
          </p:nvPr>
        </p:nvSpPr>
        <p:spPr>
          <a:xfrm>
            <a:off x="900055" y="405853"/>
            <a:ext cx="7285173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Tamamlanması Gereken Belgeler- Prosedürler </a:t>
            </a:r>
            <a:endParaRPr/>
          </a:p>
        </p:txBody>
      </p:sp>
      <p:sp>
        <p:nvSpPr>
          <p:cNvPr id="567" name="Google Shape;567;p99"/>
          <p:cNvSpPr txBox="1">
            <a:spLocks noGrp="1"/>
          </p:cNvSpPr>
          <p:nvPr>
            <p:ph type="body" idx="3"/>
          </p:nvPr>
        </p:nvSpPr>
        <p:spPr>
          <a:xfrm>
            <a:off x="838509" y="1617771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>
                <a:solidFill>
                  <a:srgbClr val="C394A6"/>
                </a:solidFill>
              </a:rPr>
              <a:t>2. </a:t>
            </a:r>
            <a:r>
              <a:rPr lang="en-US" sz="2400" dirty="0"/>
              <a:t>LA – After Mobility 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 err="1"/>
              <a:t>Stajın</a:t>
            </a:r>
            <a:r>
              <a:rPr lang="en-US" sz="2400" dirty="0"/>
              <a:t> </a:t>
            </a:r>
            <a:r>
              <a:rPr lang="en-US" sz="2400" b="1" u="sng" dirty="0" err="1"/>
              <a:t>gerçekleşen</a:t>
            </a:r>
            <a:r>
              <a:rPr lang="en-US" sz="2400" b="1" u="sng" dirty="0"/>
              <a:t> </a:t>
            </a:r>
            <a:r>
              <a:rPr lang="en-US" sz="2400" b="1" u="sng" dirty="0" err="1"/>
              <a:t>tarihlerini</a:t>
            </a:r>
            <a:r>
              <a:rPr lang="en-US" sz="2400" b="1" u="sng" dirty="0"/>
              <a:t> </a:t>
            </a:r>
            <a:r>
              <a:rPr lang="en-US" sz="2400" dirty="0" err="1"/>
              <a:t>içermeli</a:t>
            </a:r>
            <a:r>
              <a:rPr lang="en-US" sz="2400" dirty="0"/>
              <a:t>.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 err="1"/>
              <a:t>İş</a:t>
            </a:r>
            <a:r>
              <a:rPr lang="en-US" sz="2400" dirty="0"/>
              <a:t> </a:t>
            </a:r>
            <a:r>
              <a:rPr lang="en-US" sz="2400" dirty="0" err="1"/>
              <a:t>planında</a:t>
            </a:r>
            <a:r>
              <a:rPr lang="en-US" sz="2400" dirty="0"/>
              <a:t> </a:t>
            </a:r>
            <a:r>
              <a:rPr lang="en-US" sz="2400" dirty="0" err="1"/>
              <a:t>değişiklik</a:t>
            </a:r>
            <a:r>
              <a:rPr lang="en-US" sz="2400" dirty="0"/>
              <a:t> </a:t>
            </a:r>
            <a:r>
              <a:rPr lang="en-US" sz="2400" dirty="0" err="1"/>
              <a:t>yoksa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içerik</a:t>
            </a:r>
            <a:r>
              <a:rPr lang="en-US" sz="2400" dirty="0"/>
              <a:t> </a:t>
            </a:r>
            <a:r>
              <a:rPr lang="en-US" sz="2400" dirty="0" err="1"/>
              <a:t>yazılabilir</a:t>
            </a:r>
            <a:r>
              <a:rPr lang="en-US" sz="2400" dirty="0"/>
              <a:t>. </a:t>
            </a:r>
            <a:endParaRPr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568" name="Google Shape;568;p99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569" name="Google Shape;569;p99" descr="agreement icon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7349" y="1407191"/>
            <a:ext cx="2411334" cy="241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0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</p:txBody>
      </p:sp>
      <p:sp>
        <p:nvSpPr>
          <p:cNvPr id="576" name="Google Shape;576;p100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577" name="Google Shape;577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611" y="0"/>
            <a:ext cx="104747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2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6001496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ÖNEMLİ HATIRLATMALAR</a:t>
            </a:r>
            <a:endParaRPr/>
          </a:p>
        </p:txBody>
      </p:sp>
      <p:sp>
        <p:nvSpPr>
          <p:cNvPr id="368" name="Google Shape;368;p82"/>
          <p:cNvSpPr txBox="1">
            <a:spLocks noGrp="1"/>
          </p:cNvSpPr>
          <p:nvPr>
            <p:ph type="body" idx="3"/>
          </p:nvPr>
        </p:nvSpPr>
        <p:spPr>
          <a:xfrm>
            <a:off x="641477" y="1169930"/>
            <a:ext cx="10980251" cy="5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396876" lvl="0" indent="-28574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50"/>
              <a:buFont typeface="Noto Sans Symbols"/>
              <a:buChar char="❑"/>
            </a:pPr>
            <a:r>
              <a:rPr lang="en-US" sz="2400" dirty="0" err="1"/>
              <a:t>Bahsi</a:t>
            </a:r>
            <a:r>
              <a:rPr lang="en-US" sz="2400" dirty="0"/>
              <a:t> </a:t>
            </a:r>
            <a:r>
              <a:rPr lang="en-US" sz="2400" dirty="0" err="1"/>
              <a:t>geçen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belgeler</a:t>
            </a:r>
            <a:r>
              <a:rPr lang="en-US" sz="2400" dirty="0"/>
              <a:t> web </a:t>
            </a:r>
            <a:r>
              <a:rPr lang="en-US" sz="2400" dirty="0" err="1"/>
              <a:t>sitesinde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almaktadır</a:t>
            </a:r>
            <a:r>
              <a:rPr lang="en-US" sz="2400" dirty="0"/>
              <a:t>.</a:t>
            </a:r>
            <a:endParaRPr dirty="0"/>
          </a:p>
          <a:p>
            <a:pPr marL="111126" lvl="0" indent="0">
              <a:buNone/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https://international.yeditepe.edu.tr/tr/international/outgoing-students/belgeler</a:t>
            </a:r>
            <a:r>
              <a:rPr lang="en-US" sz="2400" u="sng" dirty="0">
                <a:solidFill>
                  <a:schemeClr val="hlink"/>
                </a:solidFill>
              </a:rPr>
              <a:t> </a:t>
            </a:r>
          </a:p>
          <a:p>
            <a:pPr marL="111126" lvl="0" indent="0">
              <a:buNone/>
            </a:pPr>
            <a:endParaRPr sz="2400" dirty="0"/>
          </a:p>
          <a:p>
            <a:pPr marL="396876" lvl="0" indent="-285749">
              <a:buFont typeface="Noto Sans Symbols"/>
              <a:buChar char="❑"/>
            </a:pP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belgeler</a:t>
            </a:r>
            <a:r>
              <a:rPr lang="en-US" sz="2400" dirty="0"/>
              <a:t> TURNA </a:t>
            </a:r>
            <a:r>
              <a:rPr lang="en-US" sz="2400" dirty="0" err="1"/>
              <a:t>PORTAL’da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alana</a:t>
            </a:r>
            <a:r>
              <a:rPr lang="en-US" sz="2400" dirty="0"/>
              <a:t> </a:t>
            </a:r>
            <a:r>
              <a:rPr lang="en-US" sz="2400" dirty="0" err="1"/>
              <a:t>yüklenecektir</a:t>
            </a:r>
            <a:r>
              <a:rPr lang="en-US" sz="2400" dirty="0"/>
              <a:t>. </a:t>
            </a:r>
          </a:p>
          <a:p>
            <a:pPr marL="396876" lvl="0" indent="-285749">
              <a:buFont typeface="Noto Sans Symbols"/>
              <a:buChar char="❑"/>
            </a:pPr>
            <a:endParaRPr sz="2400" dirty="0"/>
          </a:p>
          <a:p>
            <a:pPr marL="396876" lvl="0" indent="-28574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50"/>
              <a:buFont typeface="Noto Sans Symbols"/>
              <a:buChar char="❑"/>
            </a:pPr>
            <a:r>
              <a:rPr lang="en-US" sz="2400" dirty="0" err="1"/>
              <a:t>Oryantasyon</a:t>
            </a:r>
            <a:r>
              <a:rPr lang="en-US" sz="2400" dirty="0"/>
              <a:t> </a:t>
            </a:r>
            <a:r>
              <a:rPr lang="en-US" sz="2400" dirty="0" err="1"/>
              <a:t>sunumunu</a:t>
            </a:r>
            <a:r>
              <a:rPr lang="en-US" sz="2400" dirty="0"/>
              <a:t>, web </a:t>
            </a:r>
            <a:r>
              <a:rPr lang="en-US" sz="2400" dirty="0" err="1"/>
              <a:t>sitesini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size </a:t>
            </a:r>
            <a:r>
              <a:rPr lang="en-US" sz="2400" dirty="0" err="1"/>
              <a:t>gönderilen</a:t>
            </a:r>
            <a:r>
              <a:rPr lang="en-US" sz="2400" dirty="0"/>
              <a:t> el </a:t>
            </a:r>
            <a:r>
              <a:rPr lang="en-US" sz="2400" dirty="0" err="1"/>
              <a:t>kitabını</a:t>
            </a:r>
            <a:r>
              <a:rPr lang="en-US" sz="2400" dirty="0"/>
              <a:t> </a:t>
            </a:r>
            <a:r>
              <a:rPr lang="en-US" sz="2400" dirty="0" err="1"/>
              <a:t>rehber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kullanmalısınız</a:t>
            </a:r>
            <a:r>
              <a:rPr lang="en-US" sz="2400" dirty="0"/>
              <a:t>. </a:t>
            </a:r>
            <a:endParaRPr dirty="0"/>
          </a:p>
          <a:p>
            <a:pPr marL="396876" lvl="0" indent="-17462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50"/>
              <a:buFont typeface="Noto Sans Symbols"/>
              <a:buNone/>
            </a:pPr>
            <a:endParaRPr sz="2400" dirty="0"/>
          </a:p>
          <a:p>
            <a:pPr marL="396876" lvl="0" indent="-28574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50"/>
              <a:buFont typeface="Noto Sans Symbols"/>
              <a:buChar char="❑"/>
            </a:pPr>
            <a:r>
              <a:rPr lang="en-US" sz="2400" dirty="0" err="1"/>
              <a:t>Faaliyetler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olumlu</a:t>
            </a:r>
            <a:r>
              <a:rPr lang="en-US" sz="2400" dirty="0"/>
              <a:t>/</a:t>
            </a:r>
            <a:r>
              <a:rPr lang="en-US" sz="2400" dirty="0" err="1"/>
              <a:t>olumsuz</a:t>
            </a:r>
            <a:r>
              <a:rPr lang="en-US" sz="2400" dirty="0"/>
              <a:t> </a:t>
            </a:r>
            <a:r>
              <a:rPr lang="en-US" sz="2400" dirty="0" err="1"/>
              <a:t>gelişmelerden</a:t>
            </a:r>
            <a:r>
              <a:rPr lang="en-US" sz="2400" dirty="0"/>
              <a:t> Erasmus </a:t>
            </a:r>
            <a:r>
              <a:rPr lang="en-US" sz="2400" dirty="0" err="1"/>
              <a:t>Ofisi’ni</a:t>
            </a:r>
            <a:r>
              <a:rPr lang="en-US" sz="2400" dirty="0"/>
              <a:t> </a:t>
            </a:r>
            <a:r>
              <a:rPr lang="en-US" sz="2400" dirty="0" err="1"/>
              <a:t>haberdar</a:t>
            </a:r>
            <a:r>
              <a:rPr lang="en-US" sz="2400" dirty="0"/>
              <a:t> </a:t>
            </a:r>
            <a:r>
              <a:rPr lang="en-US" sz="2400" dirty="0" err="1"/>
              <a:t>etmelisiniz</a:t>
            </a:r>
            <a:r>
              <a:rPr lang="en-US" sz="2400" dirty="0"/>
              <a:t>. </a:t>
            </a:r>
            <a:endParaRPr sz="2400" dirty="0"/>
          </a:p>
        </p:txBody>
      </p:sp>
      <p:sp>
        <p:nvSpPr>
          <p:cNvPr id="369" name="Google Shape;369;p82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6"/>
          <p:cNvSpPr txBox="1">
            <a:spLocks noGrp="1"/>
          </p:cNvSpPr>
          <p:nvPr>
            <p:ph type="title"/>
          </p:nvPr>
        </p:nvSpPr>
        <p:spPr>
          <a:xfrm>
            <a:off x="1035541" y="308590"/>
            <a:ext cx="7994560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Tamamlanması Gereken Belgeler- Prosedürler </a:t>
            </a:r>
            <a:endParaRPr sz="3240"/>
          </a:p>
        </p:txBody>
      </p:sp>
      <p:sp>
        <p:nvSpPr>
          <p:cNvPr id="594" name="Google Shape;594;p36"/>
          <p:cNvSpPr txBox="1">
            <a:spLocks noGrp="1"/>
          </p:cNvSpPr>
          <p:nvPr>
            <p:ph type="body" idx="4294967295"/>
          </p:nvPr>
        </p:nvSpPr>
        <p:spPr>
          <a:xfrm>
            <a:off x="830128" y="1407890"/>
            <a:ext cx="8691243" cy="526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u="sng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u="sng" dirty="0" err="1">
                <a:latin typeface="Calibri"/>
                <a:ea typeface="Calibri"/>
                <a:cs typeface="Calibri"/>
                <a:sym typeface="Calibri"/>
              </a:rPr>
              <a:t>Katılımcı</a:t>
            </a:r>
            <a:r>
              <a:rPr lang="en-US" sz="2400" b="1" u="sng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u="sng" dirty="0" err="1">
                <a:latin typeface="Calibri"/>
                <a:ea typeface="Calibri"/>
                <a:cs typeface="Calibri"/>
                <a:sym typeface="Calibri"/>
              </a:rPr>
              <a:t>Anketi</a:t>
            </a:r>
            <a:r>
              <a:rPr lang="en-US" sz="2400" b="1" u="sng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u="sng" dirty="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Hareketliliğini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tamamlayan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öğrencilerin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verileri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Avrupa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Komisyonu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’nun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sistemine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aktarılacaktır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verileri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aktarılan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öğrencilere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otomatik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çevrim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içi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Zorunlu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Final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Anketi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linki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gönderecektir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Zorunlu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Final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Anketi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isminden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anlaşılacağı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zorunludur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u="sng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en-US" sz="2400" b="1" u="sng" dirty="0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rPr>
              <a:t>ÖNEMLİ</a:t>
            </a:r>
            <a:r>
              <a:rPr lang="en-US" sz="2400" b="1" dirty="0">
                <a:solidFill>
                  <a:srgbClr val="C394A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/>
              <a:t>Katılımcı</a:t>
            </a:r>
            <a:r>
              <a:rPr lang="en-US" sz="2400" dirty="0"/>
              <a:t> </a:t>
            </a:r>
            <a:r>
              <a:rPr lang="en-US" sz="2400" dirty="0" err="1"/>
              <a:t>anketinin</a:t>
            </a:r>
            <a:r>
              <a:rPr lang="en-US" sz="2400" dirty="0"/>
              <a:t> </a:t>
            </a:r>
            <a:r>
              <a:rPr lang="en-US" sz="2400" dirty="0" err="1"/>
              <a:t>doldurulup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kopyasının</a:t>
            </a:r>
            <a:r>
              <a:rPr lang="en-US" sz="2400" dirty="0"/>
              <a:t> </a:t>
            </a:r>
            <a:r>
              <a:rPr lang="en-US" sz="2400" dirty="0" err="1"/>
              <a:t>Turna</a:t>
            </a:r>
            <a:r>
              <a:rPr lang="en-US" sz="2400" dirty="0"/>
              <a:t> </a:t>
            </a:r>
            <a:r>
              <a:rPr lang="en-US" sz="2400" dirty="0" err="1"/>
              <a:t>Portal’a</a:t>
            </a:r>
            <a:r>
              <a:rPr lang="en-US" sz="2400" dirty="0"/>
              <a:t> </a:t>
            </a:r>
            <a:r>
              <a:rPr lang="en-US" sz="2400" dirty="0" err="1"/>
              <a:t>yüklenmesi</a:t>
            </a:r>
            <a:r>
              <a:rPr lang="en-US" sz="2400" dirty="0"/>
              <a:t> </a:t>
            </a:r>
            <a:r>
              <a:rPr lang="en-US" sz="2400" dirty="0" err="1"/>
              <a:t>gerekmektedir</a:t>
            </a:r>
            <a:r>
              <a:rPr lang="en-US" sz="2400" dirty="0"/>
              <a:t>. </a:t>
            </a:r>
            <a:endParaRPr sz="2400" dirty="0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595" name="Google Shape;595;p36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596" name="Google Shape;596;p36" descr="agreement icon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0021" y="721391"/>
            <a:ext cx="2411334" cy="241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0101" y="345185"/>
            <a:ext cx="2863700" cy="14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102"/>
          <p:cNvSpPr txBox="1">
            <a:spLocks noGrp="1"/>
          </p:cNvSpPr>
          <p:nvPr>
            <p:ph type="title"/>
          </p:nvPr>
        </p:nvSpPr>
        <p:spPr>
          <a:xfrm>
            <a:off x="1035541" y="308590"/>
            <a:ext cx="7994560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/>
              <a:t>Hibe Ödemeleri </a:t>
            </a:r>
            <a:endParaRPr sz="3240"/>
          </a:p>
        </p:txBody>
      </p:sp>
      <p:sp>
        <p:nvSpPr>
          <p:cNvPr id="612" name="Google Shape;612;p102"/>
          <p:cNvSpPr txBox="1">
            <a:spLocks noGrp="1"/>
          </p:cNvSpPr>
          <p:nvPr>
            <p:ph type="body" idx="4294967295"/>
          </p:nvPr>
        </p:nvSpPr>
        <p:spPr>
          <a:xfrm>
            <a:off x="830127" y="1046285"/>
            <a:ext cx="10422891" cy="562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Ödemeler</a:t>
            </a:r>
            <a:r>
              <a:rPr lang="en-US" sz="2400" dirty="0"/>
              <a:t> </a:t>
            </a:r>
            <a:r>
              <a:rPr lang="en-US" sz="2400" dirty="0" err="1"/>
              <a:t>hareketlilik</a:t>
            </a:r>
            <a:r>
              <a:rPr lang="en-US" sz="2400" dirty="0"/>
              <a:t> </a:t>
            </a:r>
            <a:r>
              <a:rPr lang="en-US" sz="2400" dirty="0" err="1"/>
              <a:t>öncesi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sonrası</a:t>
            </a:r>
            <a:r>
              <a:rPr lang="en-US" sz="2400" dirty="0"/>
              <a:t> </a:t>
            </a:r>
            <a:r>
              <a:rPr lang="en-US" sz="2400" dirty="0" err="1"/>
              <a:t>olmak</a:t>
            </a:r>
            <a:r>
              <a:rPr lang="en-US" sz="2400" dirty="0"/>
              <a:t> </a:t>
            </a:r>
            <a:r>
              <a:rPr lang="en-US" sz="2400" dirty="0" err="1"/>
              <a:t>üzere</a:t>
            </a:r>
            <a:r>
              <a:rPr lang="en-US" sz="2400" dirty="0"/>
              <a:t> 2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ödeme</a:t>
            </a:r>
            <a:r>
              <a:rPr lang="en-US" sz="2400" dirty="0"/>
              <a:t> </a:t>
            </a:r>
            <a:r>
              <a:rPr lang="en-US" sz="2400" dirty="0" err="1"/>
              <a:t>yapılır</a:t>
            </a:r>
            <a:r>
              <a:rPr lang="en-US" sz="2400" dirty="0"/>
              <a:t>. </a:t>
            </a:r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None/>
            </a:pPr>
            <a:endParaRPr lang="en-US" sz="2400" dirty="0"/>
          </a:p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/>
              <a:t>İlk </a:t>
            </a:r>
            <a:r>
              <a:rPr lang="en-US" sz="2400" dirty="0" err="1"/>
              <a:t>ödeme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toplam</a:t>
            </a:r>
            <a:r>
              <a:rPr lang="en-US" sz="2400" dirty="0"/>
              <a:t> </a:t>
            </a:r>
            <a:r>
              <a:rPr lang="en-US" sz="2400" dirty="0" err="1"/>
              <a:t>hibenin</a:t>
            </a:r>
            <a:r>
              <a:rPr lang="en-US" sz="2400" dirty="0"/>
              <a:t> </a:t>
            </a:r>
            <a:r>
              <a:rPr lang="en-US" sz="2400" b="1" u="sng" dirty="0"/>
              <a:t>%80’i </a:t>
            </a:r>
            <a:r>
              <a:rPr lang="en-US" sz="2400" dirty="0"/>
              <a:t>(</a:t>
            </a:r>
            <a:r>
              <a:rPr lang="en-US" sz="2400" dirty="0" err="1"/>
              <a:t>Staj</a:t>
            </a:r>
            <a:r>
              <a:rPr lang="en-US" sz="2400" dirty="0"/>
              <a:t> </a:t>
            </a:r>
            <a:r>
              <a:rPr lang="en-US" sz="2400" dirty="0" err="1"/>
              <a:t>başlangıç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bitiş</a:t>
            </a:r>
            <a:r>
              <a:rPr lang="en-US" sz="2400" dirty="0"/>
              <a:t> </a:t>
            </a:r>
            <a:r>
              <a:rPr lang="en-US" sz="2400" dirty="0" err="1"/>
              <a:t>tarihleri</a:t>
            </a:r>
            <a:r>
              <a:rPr lang="en-US" sz="2400" dirty="0"/>
              <a:t> </a:t>
            </a:r>
            <a:r>
              <a:rPr lang="en-US" sz="2400" dirty="0" err="1"/>
              <a:t>hesaplanarak</a:t>
            </a:r>
            <a:r>
              <a:rPr lang="en-US" sz="2400" dirty="0"/>
              <a:t>)</a:t>
            </a:r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None/>
            </a:pPr>
            <a:endParaRPr lang="en-US" sz="2400" dirty="0"/>
          </a:p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Faaliyetin</a:t>
            </a:r>
            <a:r>
              <a:rPr lang="en-US" sz="2400" dirty="0"/>
              <a:t> </a:t>
            </a:r>
            <a:r>
              <a:rPr lang="en-US" sz="2400" dirty="0" err="1"/>
              <a:t>tamamlanmış</a:t>
            </a:r>
            <a:r>
              <a:rPr lang="en-US" sz="2400" dirty="0"/>
              <a:t> </a:t>
            </a:r>
            <a:r>
              <a:rPr lang="en-US" sz="2400" dirty="0" err="1"/>
              <a:t>sayılması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(</a:t>
            </a:r>
            <a:r>
              <a:rPr lang="en-US" sz="2400" dirty="0" err="1"/>
              <a:t>varsa</a:t>
            </a:r>
            <a:r>
              <a:rPr lang="en-US" sz="2400" dirty="0"/>
              <a:t>) </a:t>
            </a:r>
            <a:r>
              <a:rPr lang="en-US" sz="2400" dirty="0" err="1"/>
              <a:t>kalan</a:t>
            </a:r>
            <a:r>
              <a:rPr lang="en-US" sz="2400" dirty="0"/>
              <a:t> </a:t>
            </a:r>
            <a:r>
              <a:rPr lang="en-US" sz="2400" dirty="0" err="1"/>
              <a:t>hibenin</a:t>
            </a:r>
            <a:r>
              <a:rPr lang="en-US" sz="2400" dirty="0"/>
              <a:t> </a:t>
            </a:r>
            <a:r>
              <a:rPr lang="en-US" sz="2400" dirty="0" err="1"/>
              <a:t>ödenmesi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belgelerin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prosedürlerin</a:t>
            </a:r>
            <a:r>
              <a:rPr lang="en-US" sz="2400" dirty="0"/>
              <a:t> </a:t>
            </a:r>
            <a:r>
              <a:rPr lang="en-US" sz="2400" dirty="0" err="1"/>
              <a:t>tamamlanması</a:t>
            </a:r>
            <a:r>
              <a:rPr lang="en-US" sz="2400" dirty="0"/>
              <a:t> </a:t>
            </a:r>
            <a:r>
              <a:rPr lang="en-US" sz="2400" dirty="0" err="1"/>
              <a:t>zorunludur</a:t>
            </a:r>
            <a:r>
              <a:rPr lang="en-US" sz="2400" dirty="0"/>
              <a:t>. </a:t>
            </a:r>
            <a:endParaRPr dirty="0"/>
          </a:p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Dönüş</a:t>
            </a:r>
            <a:r>
              <a:rPr lang="en-US" sz="2400" dirty="0"/>
              <a:t> </a:t>
            </a:r>
            <a:r>
              <a:rPr lang="en-US" sz="2400" dirty="0" err="1"/>
              <a:t>sonrası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hesaplamaları</a:t>
            </a:r>
            <a:r>
              <a:rPr lang="en-US" sz="2400" dirty="0"/>
              <a:t> </a:t>
            </a:r>
            <a:r>
              <a:rPr lang="en-US" sz="2400" dirty="0" err="1"/>
              <a:t>katılım</a:t>
            </a:r>
            <a:r>
              <a:rPr lang="en-US" sz="2400" dirty="0"/>
              <a:t> </a:t>
            </a:r>
            <a:r>
              <a:rPr lang="en-US" sz="2400" dirty="0" err="1"/>
              <a:t>belgesindeki</a:t>
            </a:r>
            <a:r>
              <a:rPr lang="en-US" sz="2400" dirty="0"/>
              <a:t> (duration sheet) </a:t>
            </a:r>
            <a:r>
              <a:rPr lang="en-US" sz="2400" dirty="0" err="1"/>
              <a:t>tarihlere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yapılır</a:t>
            </a:r>
            <a:r>
              <a:rPr lang="en-US" sz="2400" dirty="0"/>
              <a:t>. </a:t>
            </a:r>
            <a:r>
              <a:rPr lang="en-US" sz="2400" dirty="0" err="1"/>
              <a:t>Kalış</a:t>
            </a:r>
            <a:r>
              <a:rPr lang="en-US" sz="2400" dirty="0"/>
              <a:t> </a:t>
            </a:r>
            <a:r>
              <a:rPr lang="en-US" sz="2400" dirty="0" err="1"/>
              <a:t>süresince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 ilk </a:t>
            </a:r>
            <a:r>
              <a:rPr lang="en-US" sz="2400" dirty="0" err="1"/>
              <a:t>ödemeden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aradaki</a:t>
            </a:r>
            <a:r>
              <a:rPr lang="en-US" sz="2400" dirty="0"/>
              <a:t> </a:t>
            </a:r>
            <a:r>
              <a:rPr lang="en-US" sz="2400" dirty="0" err="1"/>
              <a:t>farkın</a:t>
            </a:r>
            <a:r>
              <a:rPr lang="en-US" sz="2400" dirty="0"/>
              <a:t> </a:t>
            </a:r>
            <a:r>
              <a:rPr lang="en-US" sz="2400" dirty="0" err="1"/>
              <a:t>iadesi</a:t>
            </a:r>
            <a:r>
              <a:rPr lang="en-US" sz="2400" dirty="0"/>
              <a:t> </a:t>
            </a:r>
            <a:r>
              <a:rPr lang="en-US" sz="2400" dirty="0" err="1"/>
              <a:t>istenir</a:t>
            </a:r>
            <a:r>
              <a:rPr lang="en-US" sz="2400" dirty="0"/>
              <a:t>,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kalan</a:t>
            </a:r>
            <a:r>
              <a:rPr lang="en-US" sz="2400" dirty="0"/>
              <a:t> </a:t>
            </a:r>
            <a:r>
              <a:rPr lang="en-US" sz="2400" dirty="0" err="1"/>
              <a:t>tutar</a:t>
            </a:r>
            <a:r>
              <a:rPr lang="en-US" sz="2400" dirty="0"/>
              <a:t> </a:t>
            </a:r>
            <a:r>
              <a:rPr lang="en-US" sz="2400" dirty="0" err="1"/>
              <a:t>öğrenciye</a:t>
            </a:r>
            <a:r>
              <a:rPr lang="en-US" sz="2400" dirty="0"/>
              <a:t> </a:t>
            </a:r>
            <a:r>
              <a:rPr lang="en-US" sz="2400" dirty="0" err="1"/>
              <a:t>ödenir</a:t>
            </a:r>
            <a:r>
              <a:rPr lang="en-US" sz="2400" dirty="0"/>
              <a:t>. </a:t>
            </a:r>
            <a:endParaRPr sz="2400" dirty="0"/>
          </a:p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Örn</a:t>
            </a:r>
            <a:r>
              <a:rPr lang="en-US" sz="2400" dirty="0"/>
              <a:t>: 91 </a:t>
            </a:r>
            <a:r>
              <a:rPr lang="en-US" sz="2400" dirty="0" err="1"/>
              <a:t>günlük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: 1820 Euro</a:t>
            </a:r>
            <a:endParaRPr dirty="0"/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None/>
            </a:pPr>
            <a:r>
              <a:rPr lang="en-US" sz="2400" dirty="0"/>
              <a:t>İlk </a:t>
            </a:r>
            <a:r>
              <a:rPr lang="en-US" sz="2400" dirty="0" err="1"/>
              <a:t>ödeme</a:t>
            </a:r>
            <a:r>
              <a:rPr lang="en-US" sz="2400" dirty="0"/>
              <a:t>: 1456 Euro</a:t>
            </a:r>
            <a:endParaRPr dirty="0"/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None/>
            </a:pPr>
            <a:r>
              <a:rPr lang="en-US" sz="2400" dirty="0" err="1"/>
              <a:t>Toplam</a:t>
            </a:r>
            <a:r>
              <a:rPr lang="en-US" sz="2400" dirty="0"/>
              <a:t> </a:t>
            </a:r>
            <a:r>
              <a:rPr lang="en-US" sz="2400" dirty="0" err="1"/>
              <a:t>staj</a:t>
            </a:r>
            <a:r>
              <a:rPr lang="en-US" sz="2400" dirty="0"/>
              <a:t> </a:t>
            </a:r>
            <a:r>
              <a:rPr lang="en-US" sz="2400" dirty="0" err="1"/>
              <a:t>süresi</a:t>
            </a:r>
            <a:r>
              <a:rPr lang="en-US" sz="2400" dirty="0"/>
              <a:t>: 60 </a:t>
            </a:r>
            <a:r>
              <a:rPr lang="en-US" sz="2400" dirty="0" err="1"/>
              <a:t>gün</a:t>
            </a:r>
            <a:endParaRPr dirty="0"/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None/>
            </a:pP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: 1200 Euro</a:t>
            </a:r>
            <a:endParaRPr dirty="0"/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None/>
            </a:pPr>
            <a:r>
              <a:rPr lang="en-US" sz="2400" dirty="0" err="1"/>
              <a:t>Öğrencinin</a:t>
            </a:r>
            <a:r>
              <a:rPr lang="en-US" sz="2400" dirty="0"/>
              <a:t> </a:t>
            </a:r>
            <a:r>
              <a:rPr lang="en-US" sz="2400" dirty="0" err="1"/>
              <a:t>iade</a:t>
            </a:r>
            <a:r>
              <a:rPr lang="en-US" sz="2400" dirty="0"/>
              <a:t> </a:t>
            </a:r>
            <a:r>
              <a:rPr lang="en-US" sz="2400" dirty="0" err="1"/>
              <a:t>edeceği</a:t>
            </a:r>
            <a:r>
              <a:rPr lang="en-US" sz="2400" dirty="0"/>
              <a:t> </a:t>
            </a:r>
            <a:r>
              <a:rPr lang="en-US" sz="2400" dirty="0" err="1"/>
              <a:t>tutar</a:t>
            </a:r>
            <a:r>
              <a:rPr lang="en-US" sz="2400" dirty="0"/>
              <a:t>: 1456-1200= 256 Euro </a:t>
            </a:r>
            <a:endParaRPr sz="2400" dirty="0"/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None/>
            </a:pPr>
            <a:endParaRPr sz="2400" dirty="0"/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613" name="Google Shape;613;p102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5349" y="147499"/>
            <a:ext cx="2889150" cy="13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03"/>
          <p:cNvSpPr txBox="1">
            <a:spLocks noGrp="1"/>
          </p:cNvSpPr>
          <p:nvPr>
            <p:ph type="title"/>
          </p:nvPr>
        </p:nvSpPr>
        <p:spPr>
          <a:xfrm>
            <a:off x="1035541" y="308590"/>
            <a:ext cx="7994560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/>
              <a:t>Hibe Ödemeleri </a:t>
            </a:r>
            <a:endParaRPr sz="3240"/>
          </a:p>
        </p:txBody>
      </p:sp>
      <p:sp>
        <p:nvSpPr>
          <p:cNvPr id="621" name="Google Shape;621;p103"/>
          <p:cNvSpPr txBox="1">
            <a:spLocks noGrp="1"/>
          </p:cNvSpPr>
          <p:nvPr>
            <p:ph type="body" idx="4294967295"/>
          </p:nvPr>
        </p:nvSpPr>
        <p:spPr>
          <a:xfrm>
            <a:off x="372928" y="1016788"/>
            <a:ext cx="10909588" cy="562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Hareketlilik</a:t>
            </a:r>
            <a:r>
              <a:rPr lang="en-US" sz="2400" dirty="0"/>
              <a:t> </a:t>
            </a:r>
            <a:r>
              <a:rPr lang="en-US" sz="2400" dirty="0" err="1"/>
              <a:t>sonrasına</a:t>
            </a:r>
            <a:r>
              <a:rPr lang="en-US" sz="2400" dirty="0"/>
              <a:t> </a:t>
            </a:r>
            <a:r>
              <a:rPr lang="en-US" sz="2400" dirty="0" err="1"/>
              <a:t>ait</a:t>
            </a:r>
            <a:r>
              <a:rPr lang="en-US" sz="2400" dirty="0"/>
              <a:t> </a:t>
            </a:r>
            <a:r>
              <a:rPr lang="en-US" sz="2400" dirty="0" err="1"/>
              <a:t>hiçbir</a:t>
            </a:r>
            <a:r>
              <a:rPr lang="en-US" sz="2400" dirty="0"/>
              <a:t> </a:t>
            </a:r>
            <a:r>
              <a:rPr lang="en-US" sz="2400" dirty="0" err="1"/>
              <a:t>hareketlilik</a:t>
            </a:r>
            <a:r>
              <a:rPr lang="en-US" sz="2400" dirty="0"/>
              <a:t> </a:t>
            </a:r>
            <a:r>
              <a:rPr lang="en-US" sz="2400" dirty="0" err="1"/>
              <a:t>belgesinin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hareketliliğe</a:t>
            </a:r>
            <a:r>
              <a:rPr lang="en-US" sz="2400" dirty="0"/>
              <a:t> </a:t>
            </a:r>
            <a:r>
              <a:rPr lang="en-US" sz="2400" dirty="0" err="1"/>
              <a:t>katılımı</a:t>
            </a:r>
            <a:r>
              <a:rPr lang="en-US" sz="2400" dirty="0"/>
              <a:t> </a:t>
            </a:r>
            <a:r>
              <a:rPr lang="en-US" sz="2400" dirty="0" err="1"/>
              <a:t>kanıtlayan</a:t>
            </a:r>
            <a:r>
              <a:rPr lang="en-US" sz="2400" dirty="0"/>
              <a:t> </a:t>
            </a:r>
            <a:r>
              <a:rPr lang="en-US" sz="2400" dirty="0" err="1"/>
              <a:t>belgelerin</a:t>
            </a:r>
            <a:r>
              <a:rPr lang="en-US" sz="2400" dirty="0"/>
              <a:t> (</a:t>
            </a:r>
            <a:r>
              <a:rPr lang="en-US" sz="2400" dirty="0" err="1"/>
              <a:t>katılım</a:t>
            </a:r>
            <a:r>
              <a:rPr lang="en-US" sz="2400" dirty="0"/>
              <a:t> </a:t>
            </a:r>
            <a:r>
              <a:rPr lang="en-US" sz="2400" dirty="0" err="1"/>
              <a:t>sertifikası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bunun</a:t>
            </a:r>
            <a:r>
              <a:rPr lang="en-US" sz="2400" dirty="0"/>
              <a:t> </a:t>
            </a:r>
            <a:r>
              <a:rPr lang="en-US" sz="2400" dirty="0" err="1"/>
              <a:t>yerine</a:t>
            </a:r>
            <a:r>
              <a:rPr lang="en-US" sz="2400" dirty="0"/>
              <a:t> </a:t>
            </a:r>
            <a:r>
              <a:rPr lang="en-US" sz="2400" dirty="0" err="1"/>
              <a:t>geçebilecek</a:t>
            </a:r>
            <a:r>
              <a:rPr lang="en-US" sz="2400" dirty="0"/>
              <a:t> </a:t>
            </a:r>
            <a:r>
              <a:rPr lang="en-US" sz="2400" dirty="0" err="1"/>
              <a:t>dönüş</a:t>
            </a:r>
            <a:r>
              <a:rPr lang="en-US" sz="2400" dirty="0"/>
              <a:t> </a:t>
            </a:r>
            <a:r>
              <a:rPr lang="en-US" sz="2400" dirty="0" err="1"/>
              <a:t>sonrası</a:t>
            </a:r>
            <a:r>
              <a:rPr lang="en-US" sz="2400" dirty="0"/>
              <a:t> </a:t>
            </a:r>
            <a:r>
              <a:rPr lang="en-US" sz="2400" dirty="0" err="1"/>
              <a:t>transkript</a:t>
            </a:r>
            <a:r>
              <a:rPr lang="en-US" sz="2400" dirty="0"/>
              <a:t>) </a:t>
            </a:r>
            <a:r>
              <a:rPr lang="en-US" sz="2400" dirty="0" err="1"/>
              <a:t>duyurulan</a:t>
            </a:r>
            <a:r>
              <a:rPr lang="en-US" sz="2400" dirty="0"/>
              <a:t> </a:t>
            </a:r>
            <a:r>
              <a:rPr lang="en-US" sz="2400" dirty="0" err="1"/>
              <a:t>tarihlere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tamamlanmaması</a:t>
            </a:r>
            <a:r>
              <a:rPr lang="en-US" sz="2400" dirty="0"/>
              <a:t> </a:t>
            </a:r>
            <a:r>
              <a:rPr lang="en-US" sz="2400" dirty="0" err="1"/>
              <a:t>halinde</a:t>
            </a:r>
            <a:r>
              <a:rPr lang="en-US" sz="2400" dirty="0"/>
              <a:t> </a:t>
            </a:r>
            <a:r>
              <a:rPr lang="en-US" sz="2400" b="1" u="sng" dirty="0"/>
              <a:t>tam </a:t>
            </a:r>
            <a:r>
              <a:rPr lang="en-US" sz="2400" b="1" u="sng" dirty="0" err="1"/>
              <a:t>iade</a:t>
            </a:r>
            <a:r>
              <a:rPr lang="en-US" sz="2400" b="1" u="sng" dirty="0"/>
              <a:t> </a:t>
            </a:r>
            <a:r>
              <a:rPr lang="en-US" sz="2400" b="1" u="sng" dirty="0" err="1"/>
              <a:t>istenir</a:t>
            </a:r>
            <a:r>
              <a:rPr lang="en-US" sz="2400" b="1" u="sng" dirty="0"/>
              <a:t>. </a:t>
            </a:r>
            <a:endParaRPr b="1" u="sng" dirty="0"/>
          </a:p>
          <a:p>
            <a:pPr marL="4953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Katılımcı</a:t>
            </a:r>
            <a:r>
              <a:rPr lang="en-US" sz="2400" dirty="0"/>
              <a:t> </a:t>
            </a:r>
            <a:r>
              <a:rPr lang="en-US" sz="2400" dirty="0" err="1"/>
              <a:t>anketi</a:t>
            </a:r>
            <a:r>
              <a:rPr lang="en-US" sz="2400" dirty="0"/>
              <a:t> </a:t>
            </a:r>
            <a:r>
              <a:rPr lang="en-US" sz="2400" dirty="0" err="1"/>
              <a:t>doldurmayan</a:t>
            </a:r>
            <a:r>
              <a:rPr lang="en-US" sz="2400" dirty="0"/>
              <a:t> </a:t>
            </a:r>
            <a:r>
              <a:rPr lang="en-US" sz="2400" dirty="0" err="1"/>
              <a:t>öğrencilerin</a:t>
            </a:r>
            <a:r>
              <a:rPr lang="en-US" sz="2400" dirty="0"/>
              <a:t> </a:t>
            </a:r>
            <a:r>
              <a:rPr lang="en-US" sz="2400" dirty="0" err="1"/>
              <a:t>toplam</a:t>
            </a:r>
            <a:r>
              <a:rPr lang="en-US" sz="2400" dirty="0"/>
              <a:t> </a:t>
            </a:r>
            <a:r>
              <a:rPr lang="en-US" sz="2400" dirty="0" err="1"/>
              <a:t>hakedişinden</a:t>
            </a:r>
            <a:r>
              <a:rPr lang="en-US" sz="2400" dirty="0"/>
              <a:t> %20 </a:t>
            </a:r>
            <a:r>
              <a:rPr lang="en-US" sz="2400" dirty="0" err="1"/>
              <a:t>oranında</a:t>
            </a:r>
            <a:r>
              <a:rPr lang="en-US" sz="2400" dirty="0"/>
              <a:t> </a:t>
            </a:r>
            <a:r>
              <a:rPr lang="en-US" sz="2400" dirty="0" err="1"/>
              <a:t>kesinti</a:t>
            </a:r>
            <a:r>
              <a:rPr lang="en-US" sz="2400" dirty="0"/>
              <a:t> </a:t>
            </a:r>
            <a:r>
              <a:rPr lang="en-US" sz="2400" dirty="0" err="1"/>
              <a:t>yapılır</a:t>
            </a:r>
            <a:r>
              <a:rPr lang="en-US" sz="2400" dirty="0"/>
              <a:t>. </a:t>
            </a:r>
            <a:endParaRPr sz="2400" dirty="0"/>
          </a:p>
          <a:p>
            <a:pPr marL="4953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Char char="❑"/>
            </a:pPr>
            <a:r>
              <a:rPr lang="en-US" sz="2400" dirty="0" err="1"/>
              <a:t>Katılım</a:t>
            </a:r>
            <a:r>
              <a:rPr lang="en-US" sz="2400" dirty="0"/>
              <a:t> </a:t>
            </a:r>
            <a:r>
              <a:rPr lang="en-US" sz="2400" dirty="0" err="1"/>
              <a:t>belgesi</a:t>
            </a:r>
            <a:r>
              <a:rPr lang="en-US" sz="2400" dirty="0"/>
              <a:t> (duration sheet) </a:t>
            </a:r>
            <a:r>
              <a:rPr lang="en-US" sz="2400" dirty="0" err="1"/>
              <a:t>üzerindeki</a:t>
            </a:r>
            <a:r>
              <a:rPr lang="en-US" sz="2400" dirty="0"/>
              <a:t> </a:t>
            </a:r>
            <a:r>
              <a:rPr lang="en-US" sz="2400" dirty="0" err="1"/>
              <a:t>faaliyet</a:t>
            </a:r>
            <a:r>
              <a:rPr lang="en-US" sz="2400" dirty="0"/>
              <a:t> </a:t>
            </a:r>
            <a:r>
              <a:rPr lang="en-US" sz="2400" dirty="0" err="1"/>
              <a:t>başlangıç-bitiş</a:t>
            </a:r>
            <a:r>
              <a:rPr lang="en-US" sz="2400" dirty="0"/>
              <a:t> </a:t>
            </a:r>
            <a:r>
              <a:rPr lang="en-US" sz="2400" dirty="0" err="1"/>
              <a:t>tarihinin</a:t>
            </a:r>
            <a:r>
              <a:rPr lang="en-US" sz="2400" dirty="0"/>
              <a:t> </a:t>
            </a:r>
            <a:r>
              <a:rPr lang="en-US" sz="2400" dirty="0" err="1"/>
              <a:t>gerçek</a:t>
            </a:r>
            <a:r>
              <a:rPr lang="en-US" sz="2400" dirty="0"/>
              <a:t> </a:t>
            </a:r>
            <a:r>
              <a:rPr lang="en-US" sz="2400" dirty="0" err="1"/>
              <a:t>tarihleri</a:t>
            </a:r>
            <a:r>
              <a:rPr lang="en-US" sz="2400" dirty="0"/>
              <a:t> </a:t>
            </a:r>
            <a:r>
              <a:rPr lang="en-US" sz="2400" dirty="0" err="1"/>
              <a:t>içermediğinin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öğrencinin</a:t>
            </a:r>
            <a:r>
              <a:rPr lang="en-US" sz="2400" dirty="0"/>
              <a:t> </a:t>
            </a:r>
            <a:r>
              <a:rPr lang="en-US" sz="2400" dirty="0" err="1"/>
              <a:t>resmî</a:t>
            </a:r>
            <a:r>
              <a:rPr lang="en-US" sz="2400" dirty="0"/>
              <a:t> </a:t>
            </a:r>
            <a:r>
              <a:rPr lang="en-US" sz="2400" dirty="0" err="1"/>
              <a:t>tatil</a:t>
            </a:r>
            <a:r>
              <a:rPr lang="en-US" sz="2400" dirty="0"/>
              <a:t> </a:t>
            </a:r>
            <a:r>
              <a:rPr lang="en-US" sz="2400" dirty="0" err="1"/>
              <a:t>günleri</a:t>
            </a:r>
            <a:r>
              <a:rPr lang="en-US" sz="2400" dirty="0"/>
              <a:t> </a:t>
            </a:r>
            <a:r>
              <a:rPr lang="en-US" sz="2400" dirty="0" err="1"/>
              <a:t>hariç</a:t>
            </a:r>
            <a:r>
              <a:rPr lang="en-US" sz="2400" dirty="0"/>
              <a:t>, </a:t>
            </a:r>
            <a:r>
              <a:rPr lang="en-US" sz="2400" dirty="0" err="1"/>
              <a:t>yani</a:t>
            </a:r>
            <a:r>
              <a:rPr lang="en-US" sz="2400" dirty="0"/>
              <a:t> normal </a:t>
            </a:r>
            <a:r>
              <a:rPr lang="en-US" sz="2400" dirty="0" err="1"/>
              <a:t>şartlarda</a:t>
            </a:r>
            <a:r>
              <a:rPr lang="en-US" sz="2400" dirty="0"/>
              <a:t> </a:t>
            </a:r>
            <a:r>
              <a:rPr lang="en-US" sz="2400" dirty="0" err="1"/>
              <a:t>öğrenim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stajın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etmesi</a:t>
            </a:r>
            <a:r>
              <a:rPr lang="en-US" sz="2400" dirty="0"/>
              <a:t> </a:t>
            </a:r>
            <a:r>
              <a:rPr lang="en-US" sz="2400" dirty="0" err="1"/>
              <a:t>gereken</a:t>
            </a:r>
            <a:r>
              <a:rPr lang="en-US" sz="2400" dirty="0"/>
              <a:t> </a:t>
            </a:r>
            <a:r>
              <a:rPr lang="en-US" sz="2400" dirty="0" err="1"/>
              <a:t>tarihlerde</a:t>
            </a:r>
            <a:r>
              <a:rPr lang="en-US" sz="2400" dirty="0"/>
              <a:t> </a:t>
            </a:r>
            <a:r>
              <a:rPr lang="en-US" sz="2400" dirty="0" err="1"/>
              <a:t>misafir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kurumdan</a:t>
            </a:r>
            <a:r>
              <a:rPr lang="en-US" sz="2400" dirty="0"/>
              <a:t> (</a:t>
            </a:r>
            <a:r>
              <a:rPr lang="en-US" sz="2400" dirty="0" err="1"/>
              <a:t>şehirden</a:t>
            </a:r>
            <a:r>
              <a:rPr lang="en-US" sz="2400" dirty="0"/>
              <a:t> / </a:t>
            </a:r>
            <a:r>
              <a:rPr lang="en-US" sz="2400" dirty="0" err="1"/>
              <a:t>ülkeden</a:t>
            </a:r>
            <a:r>
              <a:rPr lang="en-US" sz="2400" dirty="0"/>
              <a:t>) </a:t>
            </a:r>
            <a:r>
              <a:rPr lang="en-US" sz="2400" dirty="0" err="1"/>
              <a:t>ayrıldığının</a:t>
            </a:r>
            <a:r>
              <a:rPr lang="en-US" sz="2400" dirty="0"/>
              <a:t> </a:t>
            </a:r>
            <a:r>
              <a:rPr lang="en-US" sz="2400" dirty="0" err="1"/>
              <a:t>açıkça</a:t>
            </a:r>
            <a:r>
              <a:rPr lang="en-US" sz="2400" dirty="0"/>
              <a:t> </a:t>
            </a:r>
            <a:r>
              <a:rPr lang="en-US" sz="2400" dirty="0" err="1"/>
              <a:t>bilindiği</a:t>
            </a:r>
            <a:r>
              <a:rPr lang="en-US" sz="2400" dirty="0"/>
              <a:t> </a:t>
            </a:r>
            <a:r>
              <a:rPr lang="en-US" sz="2400" dirty="0" err="1"/>
              <a:t>durumlarda</a:t>
            </a:r>
            <a:r>
              <a:rPr lang="en-US" sz="2400" dirty="0"/>
              <a:t> </a:t>
            </a:r>
            <a:r>
              <a:rPr lang="en-US" sz="2400" dirty="0" err="1"/>
              <a:t>ek</a:t>
            </a:r>
            <a:r>
              <a:rPr lang="en-US" sz="2400" dirty="0"/>
              <a:t> </a:t>
            </a:r>
            <a:r>
              <a:rPr lang="en-US" sz="2400" dirty="0" err="1"/>
              <a:t>araştırma</a:t>
            </a:r>
            <a:r>
              <a:rPr lang="en-US" sz="2400" dirty="0"/>
              <a:t> </a:t>
            </a:r>
            <a:r>
              <a:rPr lang="en-US" sz="2400" dirty="0" err="1"/>
              <a:t>yapılmasına</a:t>
            </a:r>
            <a:r>
              <a:rPr lang="en-US" sz="2400" dirty="0"/>
              <a:t> </a:t>
            </a:r>
            <a:r>
              <a:rPr lang="en-US" sz="2400" dirty="0" err="1"/>
              <a:t>gerek</a:t>
            </a:r>
            <a:r>
              <a:rPr lang="en-US" sz="2400" dirty="0"/>
              <a:t> </a:t>
            </a:r>
            <a:r>
              <a:rPr lang="en-US" sz="2400" dirty="0" err="1"/>
              <a:t>görülmüş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öğrencinin</a:t>
            </a:r>
            <a:r>
              <a:rPr lang="en-US" sz="2400" dirty="0"/>
              <a:t> </a:t>
            </a:r>
            <a:r>
              <a:rPr lang="en-US" sz="2400" dirty="0" err="1"/>
              <a:t>aralıksız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7 (</a:t>
            </a:r>
            <a:r>
              <a:rPr lang="en-US" sz="2400" dirty="0" err="1"/>
              <a:t>yedi</a:t>
            </a:r>
            <a:r>
              <a:rPr lang="en-US" sz="2400" dirty="0"/>
              <a:t>) </a:t>
            </a:r>
            <a:r>
              <a:rPr lang="en-US" sz="2400" dirty="0" err="1"/>
              <a:t>takvim</a:t>
            </a:r>
            <a:r>
              <a:rPr lang="en-US" sz="2400" dirty="0"/>
              <a:t> </a:t>
            </a:r>
            <a:r>
              <a:rPr lang="en-US" sz="2400" dirty="0" err="1"/>
              <a:t>gününden</a:t>
            </a:r>
            <a:r>
              <a:rPr lang="en-US" sz="2400" dirty="0"/>
              <a:t> (</a:t>
            </a:r>
            <a:r>
              <a:rPr lang="en-US" sz="2400" dirty="0" err="1"/>
              <a:t>hafta</a:t>
            </a:r>
            <a:r>
              <a:rPr lang="en-US" sz="2400" dirty="0"/>
              <a:t> </a:t>
            </a:r>
            <a:r>
              <a:rPr lang="en-US" sz="2400" dirty="0" err="1"/>
              <a:t>sonu</a:t>
            </a:r>
            <a:r>
              <a:rPr lang="en-US" sz="2400" dirty="0"/>
              <a:t> </a:t>
            </a:r>
            <a:r>
              <a:rPr lang="en-US" sz="2400" dirty="0" err="1"/>
              <a:t>dâhil</a:t>
            </a:r>
            <a:r>
              <a:rPr lang="en-US" sz="2400" dirty="0"/>
              <a:t>)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süre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misafir</a:t>
            </a:r>
            <a:r>
              <a:rPr lang="en-US" sz="2400" dirty="0"/>
              <a:t> </a:t>
            </a:r>
            <a:r>
              <a:rPr lang="en-US" sz="2400" dirty="0" err="1"/>
              <a:t>olunan</a:t>
            </a:r>
            <a:r>
              <a:rPr lang="en-US" sz="2400" dirty="0"/>
              <a:t> </a:t>
            </a:r>
            <a:r>
              <a:rPr lang="en-US" sz="2400" dirty="0" err="1"/>
              <a:t>kurumdan</a:t>
            </a:r>
            <a:r>
              <a:rPr lang="en-US" sz="2400" dirty="0"/>
              <a:t> </a:t>
            </a:r>
            <a:r>
              <a:rPr lang="en-US" sz="2400" dirty="0" err="1"/>
              <a:t>ayrıldığı</a:t>
            </a:r>
            <a:r>
              <a:rPr lang="en-US" sz="2400" dirty="0"/>
              <a:t> </a:t>
            </a:r>
            <a:r>
              <a:rPr lang="en-US" sz="2400" dirty="0" err="1"/>
              <a:t>tespit</a:t>
            </a:r>
            <a:r>
              <a:rPr lang="en-US" sz="2400" dirty="0"/>
              <a:t> </a:t>
            </a:r>
            <a:r>
              <a:rPr lang="en-US" sz="2400" dirty="0" err="1"/>
              <a:t>edilmişse</a:t>
            </a:r>
            <a:r>
              <a:rPr lang="en-US" sz="2400" dirty="0"/>
              <a:t>, </a:t>
            </a:r>
            <a:r>
              <a:rPr lang="en-US" sz="2400" dirty="0" err="1"/>
              <a:t>söz</a:t>
            </a:r>
            <a:r>
              <a:rPr lang="en-US" sz="2400" dirty="0"/>
              <a:t> </a:t>
            </a:r>
            <a:r>
              <a:rPr lang="en-US" sz="2400" dirty="0" err="1"/>
              <a:t>konusu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kalınan</a:t>
            </a:r>
            <a:r>
              <a:rPr lang="en-US" sz="2400" dirty="0"/>
              <a:t> </a:t>
            </a:r>
            <a:r>
              <a:rPr lang="en-US" sz="2400" dirty="0" err="1"/>
              <a:t>toplam</a:t>
            </a:r>
            <a:r>
              <a:rPr lang="en-US" sz="2400" dirty="0"/>
              <a:t> </a:t>
            </a:r>
            <a:r>
              <a:rPr lang="en-US" sz="2400" dirty="0" err="1"/>
              <a:t>gün</a:t>
            </a:r>
            <a:r>
              <a:rPr lang="en-US" sz="2400" dirty="0"/>
              <a:t> </a:t>
            </a:r>
            <a:r>
              <a:rPr lang="en-US" sz="2400" dirty="0" err="1"/>
              <a:t>sayısı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ödemesi</a:t>
            </a:r>
            <a:r>
              <a:rPr lang="en-US" sz="2400" dirty="0"/>
              <a:t> </a:t>
            </a:r>
            <a:r>
              <a:rPr lang="en-US" sz="2400" dirty="0" err="1"/>
              <a:t>yapılmaz</a:t>
            </a:r>
            <a:r>
              <a:rPr lang="en-US" sz="2400" dirty="0"/>
              <a:t>.</a:t>
            </a: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622" name="Google Shape;622;p103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5349" y="147499"/>
            <a:ext cx="2889150" cy="13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03"/>
          <p:cNvSpPr txBox="1">
            <a:spLocks noGrp="1"/>
          </p:cNvSpPr>
          <p:nvPr>
            <p:ph type="title"/>
          </p:nvPr>
        </p:nvSpPr>
        <p:spPr>
          <a:xfrm>
            <a:off x="1035541" y="308590"/>
            <a:ext cx="7994560" cy="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/>
              <a:t>Hibe Ödemeleri </a:t>
            </a:r>
            <a:endParaRPr sz="3240"/>
          </a:p>
        </p:txBody>
      </p:sp>
      <p:sp>
        <p:nvSpPr>
          <p:cNvPr id="621" name="Google Shape;621;p103"/>
          <p:cNvSpPr txBox="1">
            <a:spLocks noGrp="1"/>
          </p:cNvSpPr>
          <p:nvPr>
            <p:ph type="body" idx="4294967295"/>
          </p:nvPr>
        </p:nvSpPr>
        <p:spPr>
          <a:xfrm>
            <a:off x="372928" y="1016788"/>
            <a:ext cx="10909588" cy="562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94A6"/>
              </a:buClr>
              <a:buSzPts val="2400"/>
              <a:buFont typeface="Noto Sans Symbols"/>
              <a:buNone/>
            </a:pPr>
            <a:endParaRPr sz="2400" dirty="0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622" name="Google Shape;622;p103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68DD33-44D4-4F78-922B-ACEE20406D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81" t="38409" r="28528" b="27862"/>
          <a:stretch/>
        </p:blipFill>
        <p:spPr>
          <a:xfrm>
            <a:off x="1541674" y="1878368"/>
            <a:ext cx="9108652" cy="38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"/>
          <p:cNvSpPr txBox="1">
            <a:spLocks noGrp="1"/>
          </p:cNvSpPr>
          <p:nvPr>
            <p:ph type="title"/>
          </p:nvPr>
        </p:nvSpPr>
        <p:spPr>
          <a:xfrm>
            <a:off x="3179950" y="304625"/>
            <a:ext cx="9037320" cy="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Belgeler ve Prosedürler</a:t>
            </a:r>
            <a:endParaRPr/>
          </a:p>
        </p:txBody>
      </p:sp>
      <p:sp>
        <p:nvSpPr>
          <p:cNvPr id="629" name="Google Shape;629;p7"/>
          <p:cNvSpPr txBox="1">
            <a:spLocks noGrp="1"/>
          </p:cNvSpPr>
          <p:nvPr>
            <p:ph type="body" idx="1"/>
          </p:nvPr>
        </p:nvSpPr>
        <p:spPr>
          <a:xfrm>
            <a:off x="838501" y="1769169"/>
            <a:ext cx="48666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Gitmeden Önce </a:t>
            </a:r>
            <a:endParaRPr sz="2800"/>
          </a:p>
        </p:txBody>
      </p:sp>
      <p:sp>
        <p:nvSpPr>
          <p:cNvPr id="630" name="Google Shape;630;p7"/>
          <p:cNvSpPr txBox="1">
            <a:spLocks noGrp="1"/>
          </p:cNvSpPr>
          <p:nvPr>
            <p:ph type="body" idx="2"/>
          </p:nvPr>
        </p:nvSpPr>
        <p:spPr>
          <a:xfrm>
            <a:off x="641487" y="2193775"/>
            <a:ext cx="4281300" cy="3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/>
              <a:t>Learning Agreement </a:t>
            </a:r>
            <a:r>
              <a:rPr lang="en-US" sz="2000" b="1" dirty="0"/>
              <a:t>Before the Mobility </a:t>
            </a:r>
            <a:r>
              <a:rPr lang="en-US" sz="2000" dirty="0" err="1"/>
              <a:t>Kısmı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 err="1"/>
              <a:t>Sigorta</a:t>
            </a:r>
            <a:r>
              <a:rPr lang="en-US" sz="2000" dirty="0"/>
              <a:t> </a:t>
            </a:r>
            <a:r>
              <a:rPr lang="en-US" sz="2000" dirty="0" err="1"/>
              <a:t>Fotokopisi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/>
              <a:t>Kabul </a:t>
            </a:r>
            <a:r>
              <a:rPr lang="en-US" sz="2000" dirty="0" err="1"/>
              <a:t>Mektubu</a:t>
            </a:r>
            <a:r>
              <a:rPr lang="en-US" sz="2000" dirty="0"/>
              <a:t>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 err="1"/>
              <a:t>Hibe</a:t>
            </a:r>
            <a:r>
              <a:rPr lang="en-US" sz="2000" dirty="0"/>
              <a:t> </a:t>
            </a:r>
            <a:r>
              <a:rPr lang="en-US" sz="2000" dirty="0" err="1"/>
              <a:t>Sözleşmesi</a:t>
            </a:r>
            <a:endParaRPr lang="en-US"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/>
              <a:t>Vize </a:t>
            </a:r>
            <a:r>
              <a:rPr lang="en-US" sz="2000" dirty="0" err="1"/>
              <a:t>onaylandığına</a:t>
            </a:r>
            <a:r>
              <a:rPr lang="en-US" sz="2000" dirty="0"/>
              <a:t> </a:t>
            </a:r>
            <a:r>
              <a:rPr lang="en-US" sz="2000" dirty="0" err="1"/>
              <a:t>dair</a:t>
            </a:r>
            <a:r>
              <a:rPr lang="en-US" sz="2000" dirty="0"/>
              <a:t> </a:t>
            </a:r>
            <a:r>
              <a:rPr lang="en-US" sz="2000" dirty="0" err="1"/>
              <a:t>kanıtlayıcı</a:t>
            </a:r>
            <a:r>
              <a:rPr lang="en-US" sz="2000" dirty="0"/>
              <a:t> </a:t>
            </a:r>
            <a:r>
              <a:rPr lang="en-US" sz="2000" dirty="0" err="1"/>
              <a:t>vize</a:t>
            </a:r>
            <a:r>
              <a:rPr lang="en-US" sz="2000" dirty="0"/>
              <a:t> </a:t>
            </a:r>
            <a:r>
              <a:rPr lang="en-US" sz="2000" dirty="0" err="1"/>
              <a:t>sayfası</a:t>
            </a:r>
            <a:endParaRPr lang="en-US" sz="2000" dirty="0"/>
          </a:p>
        </p:txBody>
      </p:sp>
      <p:pic>
        <p:nvPicPr>
          <p:cNvPr id="631" name="Google Shape;631;p7" descr="Shirt icon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>
            <a:alphaModFix/>
          </a:blip>
          <a:srcRect t="896" b="897"/>
          <a:stretch/>
        </p:blipFill>
        <p:spPr>
          <a:xfrm>
            <a:off x="5473232" y="940661"/>
            <a:ext cx="612600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7"/>
          <p:cNvSpPr txBox="1">
            <a:spLocks noGrp="1"/>
          </p:cNvSpPr>
          <p:nvPr>
            <p:ph type="body" idx="3"/>
          </p:nvPr>
        </p:nvSpPr>
        <p:spPr>
          <a:xfrm>
            <a:off x="4927531" y="1796660"/>
            <a:ext cx="48666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Yurt Dışındayken</a:t>
            </a:r>
            <a:endParaRPr sz="2800"/>
          </a:p>
        </p:txBody>
      </p:sp>
      <p:sp>
        <p:nvSpPr>
          <p:cNvPr id="633" name="Google Shape;633;p7"/>
          <p:cNvSpPr txBox="1">
            <a:spLocks noGrp="1"/>
          </p:cNvSpPr>
          <p:nvPr>
            <p:ph type="body" idx="4"/>
          </p:nvPr>
        </p:nvSpPr>
        <p:spPr>
          <a:xfrm>
            <a:off x="4922781" y="2193778"/>
            <a:ext cx="2617500" cy="13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/>
              <a:t>Learning Agreement </a:t>
            </a:r>
            <a:r>
              <a:rPr lang="en-US" sz="2000" b="1"/>
              <a:t>During the Mobility </a:t>
            </a:r>
            <a:r>
              <a:rPr lang="en-US" sz="2000"/>
              <a:t>Kısmı </a:t>
            </a:r>
            <a:endParaRPr sz="2000"/>
          </a:p>
        </p:txBody>
      </p:sp>
      <p:sp>
        <p:nvSpPr>
          <p:cNvPr id="634" name="Google Shape;634;p7"/>
          <p:cNvSpPr txBox="1">
            <a:spLocks noGrp="1"/>
          </p:cNvSpPr>
          <p:nvPr>
            <p:ph type="body" idx="7"/>
          </p:nvPr>
        </p:nvSpPr>
        <p:spPr>
          <a:xfrm>
            <a:off x="8564644" y="1720389"/>
            <a:ext cx="48666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Döndükten Sonra </a:t>
            </a:r>
            <a:endParaRPr sz="2800"/>
          </a:p>
        </p:txBody>
      </p:sp>
      <p:sp>
        <p:nvSpPr>
          <p:cNvPr id="635" name="Google Shape;635;p7"/>
          <p:cNvSpPr txBox="1">
            <a:spLocks noGrp="1"/>
          </p:cNvSpPr>
          <p:nvPr>
            <p:ph type="body" idx="8"/>
          </p:nvPr>
        </p:nvSpPr>
        <p:spPr>
          <a:xfrm>
            <a:off x="8564639" y="2181403"/>
            <a:ext cx="3442200" cy="3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/>
              <a:t>Learning Agreement </a:t>
            </a:r>
            <a:r>
              <a:rPr lang="en-US" sz="2000" b="1" dirty="0"/>
              <a:t>After the Mobility </a:t>
            </a:r>
            <a:r>
              <a:rPr lang="en-US" sz="2000" dirty="0" err="1"/>
              <a:t>Kısmı</a:t>
            </a:r>
            <a:r>
              <a:rPr lang="en-US" sz="2000" dirty="0"/>
              <a:t>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 err="1"/>
              <a:t>Katılım</a:t>
            </a:r>
            <a:r>
              <a:rPr lang="en-US" sz="2000" dirty="0"/>
              <a:t> </a:t>
            </a:r>
            <a:r>
              <a:rPr lang="en-US" sz="2000" dirty="0" err="1"/>
              <a:t>Sertifikası</a:t>
            </a:r>
            <a:r>
              <a:rPr lang="en-US" sz="2000" dirty="0"/>
              <a:t>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 err="1"/>
              <a:t>Katılımcı</a:t>
            </a:r>
            <a:r>
              <a:rPr lang="en-US" sz="2000" dirty="0"/>
              <a:t> Final </a:t>
            </a:r>
            <a:r>
              <a:rPr lang="en-US" sz="2000" dirty="0" err="1"/>
              <a:t>Raporu</a:t>
            </a:r>
            <a:endParaRPr lang="en-US"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dirty="0"/>
              <a:t>E-</a:t>
            </a:r>
            <a:r>
              <a:rPr lang="en-US" sz="2000" dirty="0" err="1"/>
              <a:t>Devletten</a:t>
            </a:r>
            <a:r>
              <a:rPr lang="en-US" sz="2000" dirty="0"/>
              <a:t> </a:t>
            </a:r>
            <a:r>
              <a:rPr lang="en-US" sz="2000" dirty="0" err="1"/>
              <a:t>alınan</a:t>
            </a:r>
            <a:r>
              <a:rPr lang="en-US" sz="2000" dirty="0"/>
              <a:t> </a:t>
            </a:r>
            <a:r>
              <a:rPr lang="en-US" sz="2000" dirty="0" err="1"/>
              <a:t>Yurda</a:t>
            </a:r>
            <a:r>
              <a:rPr lang="en-US" sz="2000" dirty="0"/>
              <a:t> </a:t>
            </a:r>
            <a:r>
              <a:rPr lang="en-US" sz="2000" dirty="0" err="1"/>
              <a:t>Giriş-Çıkış</a:t>
            </a:r>
            <a:r>
              <a:rPr lang="en-US" sz="2000" dirty="0"/>
              <a:t> </a:t>
            </a:r>
            <a:r>
              <a:rPr lang="en-US" sz="2000" dirty="0" err="1"/>
              <a:t>belgesi</a:t>
            </a:r>
            <a:r>
              <a:rPr lang="en-US" sz="2000" dirty="0"/>
              <a:t> </a:t>
            </a:r>
            <a:endParaRPr dirty="0"/>
          </a:p>
          <a:p>
            <a:pPr marL="28575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/>
          </a:p>
        </p:txBody>
      </p:sp>
      <p:pic>
        <p:nvPicPr>
          <p:cNvPr id="636" name="Google Shape;636;p7" descr="Jacket icon"/>
          <p:cNvPicPr preferRelativeResize="0">
            <a:picLocks noGrp="1"/>
          </p:cNvPicPr>
          <p:nvPr>
            <p:ph type="pic" idx="15"/>
          </p:nvPr>
        </p:nvPicPr>
        <p:blipFill rotWithShape="1">
          <a:blip r:embed="rId4">
            <a:alphaModFix/>
          </a:blip>
          <a:srcRect l="2869" r="2867"/>
          <a:stretch/>
        </p:blipFill>
        <p:spPr>
          <a:xfrm>
            <a:off x="6202125" y="954158"/>
            <a:ext cx="612600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7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638" name="Google Shape;638;p7" descr="DEPARTURE VECTOR ile ilgili gÃ¶rsel sonuc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4984" y="946739"/>
            <a:ext cx="687388" cy="68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7" descr="arrival  VECTOR ile ilgili gÃ¶rsel sonucu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8367" y="864273"/>
            <a:ext cx="730033" cy="730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BFC801-3E55-4142-9368-2106FAAAB6E6}"/>
              </a:ext>
            </a:extLst>
          </p:cNvPr>
          <p:cNvSpPr/>
          <p:nvPr/>
        </p:nvSpPr>
        <p:spPr>
          <a:xfrm>
            <a:off x="3705109" y="5157288"/>
            <a:ext cx="4994031" cy="1129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belgeler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Turna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Portal’a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yüklenecektir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5"/>
          <p:cNvSpPr txBox="1">
            <a:spLocks noGrp="1"/>
          </p:cNvSpPr>
          <p:nvPr>
            <p:ph type="title"/>
          </p:nvPr>
        </p:nvSpPr>
        <p:spPr>
          <a:xfrm>
            <a:off x="1035541" y="4547900"/>
            <a:ext cx="4584212" cy="110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libri"/>
              <a:buNone/>
            </a:pPr>
            <a:r>
              <a:rPr lang="en-US" sz="11500"/>
              <a:t>SORU &amp; CEVAP </a:t>
            </a:r>
            <a:endParaRPr sz="11500"/>
          </a:p>
        </p:txBody>
      </p:sp>
      <p:sp>
        <p:nvSpPr>
          <p:cNvPr id="674" name="Google Shape;674;p4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675" name="Google Shape;675;p45"/>
          <p:cNvSpPr txBox="1">
            <a:spLocks noGrp="1"/>
          </p:cNvSpPr>
          <p:nvPr>
            <p:ph type="dt" idx="10"/>
          </p:nvPr>
        </p:nvSpPr>
        <p:spPr>
          <a:xfrm>
            <a:off x="10265399" y="5810400"/>
            <a:ext cx="10800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</a:rPr>
              <a:t>03/10/19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6" name="Google Shape;676;p45"/>
          <p:cNvSpPr txBox="1">
            <a:spLocks noGrp="1"/>
          </p:cNvSpPr>
          <p:nvPr>
            <p:ph type="ftr" idx="11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</a:rPr>
              <a:t>ADD A FOOTER</a:t>
            </a:r>
            <a:endParaRPr/>
          </a:p>
        </p:txBody>
      </p:sp>
      <p:pic>
        <p:nvPicPr>
          <p:cNvPr id="677" name="Google Shape;677;p45" descr="ANY QUESTİONS FUNNY ile ilgili g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326" y="839224"/>
            <a:ext cx="6263163" cy="470989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159" r="18159"/>
          <a:stretch/>
        </p:blipFill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6"/>
          <p:cNvSpPr txBox="1"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</a:pPr>
            <a:r>
              <a:rPr lang="en-US" dirty="0" err="1"/>
              <a:t>İlginiz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teşekkür</a:t>
            </a:r>
            <a:r>
              <a:rPr lang="en-US" dirty="0"/>
              <a:t> </a:t>
            </a:r>
            <a:r>
              <a:rPr lang="en-US" dirty="0" err="1"/>
              <a:t>ederiz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685" name="Google Shape;685;p46"/>
          <p:cNvSpPr txBox="1"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91425" tIns="2520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ERASMUS OFİSİ</a:t>
            </a:r>
            <a:endParaRPr sz="2400"/>
          </a:p>
        </p:txBody>
      </p:sp>
      <p:sp>
        <p:nvSpPr>
          <p:cNvPr id="686" name="Google Shape;686;p46"/>
          <p:cNvSpPr txBox="1">
            <a:spLocks noGrp="1"/>
          </p:cNvSpPr>
          <p:nvPr>
            <p:ph type="body" idx="4"/>
          </p:nvPr>
        </p:nvSpPr>
        <p:spPr>
          <a:xfrm>
            <a:off x="5163453" y="5763528"/>
            <a:ext cx="1800225" cy="2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C2D9"/>
              </a:buClr>
              <a:buSzPts val="1800"/>
              <a:buNone/>
            </a:pPr>
            <a:r>
              <a:rPr lang="en-US"/>
              <a:t>Email:</a:t>
            </a:r>
            <a:endParaRPr/>
          </a:p>
        </p:txBody>
      </p:sp>
      <p:sp>
        <p:nvSpPr>
          <p:cNvPr id="687" name="Google Shape;687;p46"/>
          <p:cNvSpPr txBox="1">
            <a:spLocks noGrp="1"/>
          </p:cNvSpPr>
          <p:nvPr>
            <p:ph type="body" idx="5"/>
          </p:nvPr>
        </p:nvSpPr>
        <p:spPr>
          <a:xfrm>
            <a:off x="4371565" y="6058803"/>
            <a:ext cx="3384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dirty="0"/>
              <a:t>outgoing@yeditepe.edu.tr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97" r="17397"/>
          <a:stretch/>
        </p:blipFill>
        <p:spPr>
          <a:xfrm>
            <a:off x="458724" y="457200"/>
            <a:ext cx="11274552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"/>
          <p:cNvSpPr txBox="1">
            <a:spLocks noGrp="1"/>
          </p:cNvSpPr>
          <p:nvPr>
            <p:ph type="body" idx="1"/>
          </p:nvPr>
        </p:nvSpPr>
        <p:spPr>
          <a:xfrm>
            <a:off x="458788" y="2028825"/>
            <a:ext cx="4727575" cy="7286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3960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b="1"/>
              <a:t>Faaliyet öncesi </a:t>
            </a:r>
            <a:endParaRPr b="1"/>
          </a:p>
        </p:txBody>
      </p:sp>
      <p:sp>
        <p:nvSpPr>
          <p:cNvPr id="377" name="Google Shape;377;p2"/>
          <p:cNvSpPr txBox="1">
            <a:spLocks noGrp="1"/>
          </p:cNvSpPr>
          <p:nvPr>
            <p:ph type="title"/>
          </p:nvPr>
        </p:nvSpPr>
        <p:spPr>
          <a:xfrm>
            <a:off x="458788" y="2754601"/>
            <a:ext cx="4726800" cy="18612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396000" tIns="0" rIns="0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dirty="0"/>
              <a:t>1. Yeditepe </a:t>
            </a:r>
            <a:r>
              <a:rPr lang="en-US" sz="2800" dirty="0" err="1"/>
              <a:t>İşlemleri</a:t>
            </a:r>
            <a:br>
              <a:rPr lang="en-US" sz="2800" dirty="0"/>
            </a:br>
            <a:r>
              <a:rPr lang="en-US" sz="2800" dirty="0"/>
              <a:t>2. </a:t>
            </a:r>
            <a:r>
              <a:rPr lang="en-US" sz="2800" dirty="0" err="1"/>
              <a:t>Pasaport</a:t>
            </a:r>
            <a:r>
              <a:rPr lang="en-US" sz="2800" dirty="0"/>
              <a:t> – </a:t>
            </a:r>
            <a:r>
              <a:rPr lang="en-US" sz="2800" dirty="0" err="1"/>
              <a:t>vize</a:t>
            </a:r>
            <a:br>
              <a:rPr lang="en-US" sz="2800" dirty="0"/>
            </a:br>
            <a:r>
              <a:rPr lang="en-US" sz="2800" dirty="0"/>
              <a:t>3. </a:t>
            </a:r>
            <a:r>
              <a:rPr lang="en-US" sz="2800" dirty="0" err="1"/>
              <a:t>Hibe</a:t>
            </a:r>
            <a:r>
              <a:rPr lang="en-US" sz="2800" dirty="0"/>
              <a:t> </a:t>
            </a:r>
            <a:r>
              <a:rPr lang="en-US" sz="2800" dirty="0" err="1"/>
              <a:t>Sözleşmesi</a:t>
            </a:r>
            <a:r>
              <a:rPr lang="en-US" sz="2800" dirty="0"/>
              <a:t> 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1. Yeditepe İşlemleri </a:t>
            </a:r>
            <a:endParaRPr/>
          </a:p>
        </p:txBody>
      </p:sp>
      <p:sp>
        <p:nvSpPr>
          <p:cNvPr id="384" name="Google Shape;384;p4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5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/>
              <a:t>Erasmus </a:t>
            </a:r>
            <a:r>
              <a:rPr lang="en-US" sz="2400" dirty="0" err="1"/>
              <a:t>öğrencileri</a:t>
            </a:r>
            <a:r>
              <a:rPr lang="en-US" sz="2400" dirty="0"/>
              <a:t> </a:t>
            </a:r>
            <a:r>
              <a:rPr lang="en-US" sz="2400" dirty="0" err="1"/>
              <a:t>staj</a:t>
            </a:r>
            <a:r>
              <a:rPr lang="en-US" sz="2400" dirty="0"/>
              <a:t> </a:t>
            </a:r>
            <a:r>
              <a:rPr lang="en-US" sz="2400" dirty="0" err="1"/>
              <a:t>faaliyeti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Yılı</a:t>
            </a:r>
            <a:r>
              <a:rPr lang="en-US" sz="2400" dirty="0"/>
              <a:t> </a:t>
            </a:r>
            <a:r>
              <a:rPr lang="en-US" sz="2400" dirty="0" err="1"/>
              <a:t>kayıt</a:t>
            </a:r>
            <a:r>
              <a:rPr lang="en-US" sz="2400" dirty="0"/>
              <a:t> </a:t>
            </a:r>
            <a:r>
              <a:rPr lang="en-US" sz="2400" dirty="0" err="1"/>
              <a:t>ücretlerini</a:t>
            </a:r>
            <a:r>
              <a:rPr lang="en-US" sz="2400" dirty="0"/>
              <a:t> </a:t>
            </a:r>
            <a:r>
              <a:rPr lang="en-US" sz="2400" dirty="0" err="1"/>
              <a:t>Yeditepe’ye</a:t>
            </a:r>
            <a:r>
              <a:rPr lang="en-US" sz="2400" dirty="0"/>
              <a:t> </a:t>
            </a:r>
            <a:r>
              <a:rPr lang="en-US" sz="2400" dirty="0" err="1"/>
              <a:t>ödemelidirler</a:t>
            </a:r>
            <a:r>
              <a:rPr lang="en-US" sz="2400" dirty="0"/>
              <a:t>.</a:t>
            </a:r>
            <a:endParaRPr sz="2400" dirty="0"/>
          </a:p>
          <a:p>
            <a:pPr marL="673200" lvl="1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i="1" dirty="0" err="1">
                <a:solidFill>
                  <a:schemeClr val="dk1"/>
                </a:solidFill>
              </a:rPr>
              <a:t>Burslu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ve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mezun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durumundaki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öğrenciler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i="1" dirty="0" err="1">
                <a:solidFill>
                  <a:schemeClr val="dk1"/>
                </a:solidFill>
              </a:rPr>
              <a:t>hariç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endParaRPr sz="2400" i="1" dirty="0">
              <a:solidFill>
                <a:schemeClr val="dk1"/>
              </a:solidFill>
            </a:endParaRPr>
          </a:p>
          <a:p>
            <a:pPr marL="216000" lvl="0" indent="-216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/>
              <a:t>Yurt </a:t>
            </a:r>
            <a:r>
              <a:rPr lang="en-US" sz="2400" dirty="0" err="1"/>
              <a:t>dışında</a:t>
            </a:r>
            <a:r>
              <a:rPr lang="en-US" sz="2400" dirty="0"/>
              <a:t> </a:t>
            </a:r>
            <a:r>
              <a:rPr lang="en-US" sz="2400" dirty="0" err="1"/>
              <a:t>geçirecekleri</a:t>
            </a:r>
            <a:r>
              <a:rPr lang="en-US" sz="2400" dirty="0"/>
              <a:t> </a:t>
            </a:r>
            <a:r>
              <a:rPr lang="en-US" sz="2400" dirty="0" err="1"/>
              <a:t>süre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öğrencilerin</a:t>
            </a:r>
            <a:r>
              <a:rPr lang="en-US" sz="2400" dirty="0"/>
              <a:t> </a:t>
            </a:r>
            <a:r>
              <a:rPr lang="en-US" sz="2400" dirty="0" err="1"/>
              <a:t>kayıt</a:t>
            </a:r>
            <a:r>
              <a:rPr lang="en-US" sz="2400" dirty="0"/>
              <a:t> </a:t>
            </a:r>
            <a:r>
              <a:rPr lang="en-US" sz="2400" dirty="0" err="1"/>
              <a:t>dondurması</a:t>
            </a:r>
            <a:r>
              <a:rPr lang="en-US" sz="2400" dirty="0"/>
              <a:t> </a:t>
            </a:r>
            <a:r>
              <a:rPr lang="en-US" sz="2400" dirty="0" err="1"/>
              <a:t>söz</a:t>
            </a:r>
            <a:r>
              <a:rPr lang="en-US" sz="2400" dirty="0"/>
              <a:t> </a:t>
            </a:r>
            <a:r>
              <a:rPr lang="en-US" sz="2400" dirty="0" err="1"/>
              <a:t>konusu</a:t>
            </a:r>
            <a:r>
              <a:rPr lang="en-US" sz="2400" dirty="0"/>
              <a:t> </a:t>
            </a:r>
            <a:r>
              <a:rPr lang="en-US" sz="2400" dirty="0" err="1"/>
              <a:t>değildir</a:t>
            </a:r>
            <a:r>
              <a:rPr lang="en-US" sz="2400" dirty="0"/>
              <a:t>. </a:t>
            </a: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385" name="Google Shape;385;p4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386" name="Google Shape;386;p4" descr="payment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874" y="-376874"/>
            <a:ext cx="4047173" cy="404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1. Yeditepe İşlemleri </a:t>
            </a:r>
            <a:endParaRPr/>
          </a:p>
        </p:txBody>
      </p:sp>
      <p:sp>
        <p:nvSpPr>
          <p:cNvPr id="393" name="Google Shape;393;p5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/>
              <a:t>Zorunlu staj: Fakülte/bölümün inisiyatifindedir. 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Erasmus stajı zorunlu staj yerine sayılacaksa bu işlemlerle ilgili bilgi Fakülte/bölümden alınmalıdır. </a:t>
            </a:r>
            <a:endParaRPr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</p:txBody>
      </p:sp>
      <p:sp>
        <p:nvSpPr>
          <p:cNvPr id="394" name="Google Shape;394;p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395" name="Google Shape;395;p5" descr="payment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874" y="-376874"/>
            <a:ext cx="4047173" cy="404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3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2. </a:t>
            </a:r>
            <a:r>
              <a:rPr lang="en-US" dirty="0" err="1"/>
              <a:t>Pasaport</a:t>
            </a:r>
            <a:r>
              <a:rPr lang="en-US" dirty="0"/>
              <a:t>- </a:t>
            </a:r>
            <a:r>
              <a:rPr lang="en-US" dirty="0" err="1"/>
              <a:t>vize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02" name="Google Shape;402;p83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r>
              <a:rPr lang="en-US" sz="2400" dirty="0"/>
              <a:t>25 </a:t>
            </a:r>
            <a:r>
              <a:rPr lang="en-US" sz="2400" dirty="0" err="1"/>
              <a:t>yaşın</a:t>
            </a:r>
            <a:r>
              <a:rPr lang="en-US" sz="2400" dirty="0"/>
              <a:t> </a:t>
            </a:r>
            <a:r>
              <a:rPr lang="en-US" sz="2400" dirty="0" err="1"/>
              <a:t>altındaki</a:t>
            </a:r>
            <a:r>
              <a:rPr lang="en-US" sz="2400" dirty="0"/>
              <a:t> </a:t>
            </a:r>
            <a:r>
              <a:rPr lang="en-US" sz="2400" dirty="0" err="1"/>
              <a:t>öğrenciler</a:t>
            </a:r>
            <a:r>
              <a:rPr lang="en-US" sz="2400" dirty="0"/>
              <a:t> </a:t>
            </a:r>
            <a:r>
              <a:rPr lang="en-US" sz="2400" dirty="0" err="1"/>
              <a:t>pasaport</a:t>
            </a:r>
            <a:r>
              <a:rPr lang="en-US" sz="2400" dirty="0"/>
              <a:t> </a:t>
            </a:r>
            <a:r>
              <a:rPr lang="en-US" sz="2400" dirty="0" err="1"/>
              <a:t>harcından</a:t>
            </a:r>
            <a:r>
              <a:rPr lang="en-US" sz="2400" dirty="0"/>
              <a:t> </a:t>
            </a:r>
            <a:r>
              <a:rPr lang="en-US" sz="2400" dirty="0" err="1"/>
              <a:t>muaftır</a:t>
            </a:r>
            <a:r>
              <a:rPr lang="en-US" sz="2400" dirty="0"/>
              <a:t>. </a:t>
            </a:r>
            <a:r>
              <a:rPr lang="en-US" sz="2400" dirty="0" err="1"/>
              <a:t>Ancak</a:t>
            </a:r>
            <a:r>
              <a:rPr lang="en-US" sz="2400" dirty="0"/>
              <a:t>, </a:t>
            </a:r>
            <a:r>
              <a:rPr lang="en-US" sz="2400" dirty="0" err="1"/>
              <a:t>pasaport</a:t>
            </a:r>
            <a:r>
              <a:rPr lang="en-US" sz="2400" dirty="0"/>
              <a:t> </a:t>
            </a:r>
            <a:r>
              <a:rPr lang="en-US" sz="2400" dirty="0" err="1"/>
              <a:t>başvurusunda</a:t>
            </a:r>
            <a:r>
              <a:rPr lang="en-US" sz="2400" dirty="0"/>
              <a:t> defter </a:t>
            </a:r>
            <a:r>
              <a:rPr lang="en-US" sz="2400" dirty="0" err="1"/>
              <a:t>bedelinin</a:t>
            </a:r>
            <a:r>
              <a:rPr lang="en-US" sz="2400" dirty="0"/>
              <a:t> </a:t>
            </a:r>
            <a:r>
              <a:rPr lang="en-US" sz="2400" dirty="0" err="1"/>
              <a:t>ödenmesi</a:t>
            </a:r>
            <a:r>
              <a:rPr lang="en-US" sz="2400" dirty="0"/>
              <a:t> </a:t>
            </a:r>
            <a:r>
              <a:rPr lang="en-US" sz="2400" dirty="0" err="1"/>
              <a:t>gerekmektedir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Vize</a:t>
            </a:r>
            <a:r>
              <a:rPr lang="en-US" sz="2400" dirty="0"/>
              <a:t> </a:t>
            </a:r>
            <a:r>
              <a:rPr lang="en-US" sz="2400" dirty="0" err="1"/>
              <a:t>başvurularında</a:t>
            </a:r>
            <a:r>
              <a:rPr lang="en-US" sz="2400" dirty="0"/>
              <a:t> </a:t>
            </a:r>
            <a:r>
              <a:rPr lang="en-US" sz="2400" dirty="0" err="1"/>
              <a:t>kullanılacak</a:t>
            </a:r>
            <a:r>
              <a:rPr lang="en-US" sz="2400" dirty="0"/>
              <a:t> </a:t>
            </a:r>
            <a:r>
              <a:rPr lang="en-US" sz="2400" dirty="0" err="1"/>
              <a:t>pasaportun</a:t>
            </a:r>
            <a:r>
              <a:rPr lang="en-US" sz="2400" dirty="0"/>
              <a:t> </a:t>
            </a:r>
            <a:r>
              <a:rPr lang="en-US" sz="2400" dirty="0" err="1"/>
              <a:t>süresi</a:t>
            </a:r>
            <a:r>
              <a:rPr lang="en-US" sz="2400" dirty="0"/>
              <a:t>, </a:t>
            </a:r>
            <a:r>
              <a:rPr lang="en-US" sz="2400" dirty="0" err="1"/>
              <a:t>öğrenim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kalış</a:t>
            </a:r>
            <a:r>
              <a:rPr lang="en-US" sz="2400" dirty="0"/>
              <a:t> </a:t>
            </a:r>
            <a:r>
              <a:rPr lang="en-US" sz="2400" dirty="0" err="1"/>
              <a:t>süresinden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uzun</a:t>
            </a:r>
            <a:r>
              <a:rPr lang="en-US" sz="2400" dirty="0"/>
              <a:t> </a:t>
            </a:r>
            <a:r>
              <a:rPr lang="en-US" sz="2400" dirty="0" err="1"/>
              <a:t>olmalıdır</a:t>
            </a:r>
            <a:r>
              <a:rPr lang="en-US" sz="2400" dirty="0"/>
              <a:t>. </a:t>
            </a:r>
            <a:r>
              <a:rPr lang="en-US" sz="2400" dirty="0" err="1"/>
              <a:t>Örneğin</a:t>
            </a:r>
            <a:r>
              <a:rPr lang="en-US" sz="2400" dirty="0"/>
              <a:t>, 6 </a:t>
            </a:r>
            <a:r>
              <a:rPr lang="en-US" sz="2400" dirty="0" err="1"/>
              <a:t>aylık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öğrenim</a:t>
            </a:r>
            <a:r>
              <a:rPr lang="en-US" sz="2400" dirty="0"/>
              <a:t> </a:t>
            </a:r>
            <a:r>
              <a:rPr lang="en-US" sz="2400" dirty="0" err="1"/>
              <a:t>programı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1 </a:t>
            </a:r>
            <a:r>
              <a:rPr lang="en-US" sz="2400" dirty="0" err="1"/>
              <a:t>yıllık</a:t>
            </a:r>
            <a:r>
              <a:rPr lang="en-US" sz="2400" dirty="0"/>
              <a:t> </a:t>
            </a:r>
            <a:r>
              <a:rPr lang="en-US" sz="2400" dirty="0" err="1"/>
              <a:t>geçerliliği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pasaport</a:t>
            </a:r>
            <a:r>
              <a:rPr lang="en-US" sz="2400" dirty="0"/>
              <a:t> </a:t>
            </a:r>
            <a:r>
              <a:rPr lang="en-US" sz="2400" dirty="0" err="1"/>
              <a:t>gereklidir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pasaport</a:t>
            </a:r>
            <a:r>
              <a:rPr lang="en-US" sz="2400" dirty="0"/>
              <a:t> </a:t>
            </a:r>
            <a:r>
              <a:rPr lang="en-US" sz="2400" dirty="0" err="1"/>
              <a:t>süresi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detaylar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ülkenin</a:t>
            </a:r>
            <a:r>
              <a:rPr lang="en-US" sz="2400" dirty="0"/>
              <a:t> </a:t>
            </a:r>
            <a:r>
              <a:rPr lang="en-US" sz="2400" dirty="0" err="1"/>
              <a:t>konsolosluğundan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almanız</a:t>
            </a:r>
            <a:r>
              <a:rPr lang="en-US" sz="2400" dirty="0"/>
              <a:t> </a:t>
            </a:r>
            <a:r>
              <a:rPr lang="en-US" sz="2400" dirty="0" err="1"/>
              <a:t>önemle</a:t>
            </a:r>
            <a:r>
              <a:rPr lang="en-US" sz="2400" dirty="0"/>
              <a:t> </a:t>
            </a:r>
            <a:r>
              <a:rPr lang="en-US" sz="2400" dirty="0" err="1"/>
              <a:t>tavsiye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.</a:t>
            </a: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403" name="Google Shape;403;p83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404" name="Google Shape;404;p83" descr="payment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874" y="-376874"/>
            <a:ext cx="4047173" cy="404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4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2. </a:t>
            </a:r>
            <a:r>
              <a:rPr lang="en-US" dirty="0" err="1"/>
              <a:t>Pasaport</a:t>
            </a:r>
            <a:r>
              <a:rPr lang="en-US" dirty="0"/>
              <a:t>- </a:t>
            </a:r>
            <a:r>
              <a:rPr lang="en-US" dirty="0" err="1"/>
              <a:t>vize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11" name="Google Shape;411;p84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 lnSpcReduction="10000"/>
          </a:bodyPr>
          <a:lstStyle/>
          <a:p>
            <a:pPr marL="216000" lvl="0" indent="-18510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135"/>
              <a:buChar char="▪"/>
            </a:pPr>
            <a:r>
              <a:rPr lang="en-US" sz="2400" dirty="0"/>
              <a:t>Vize </a:t>
            </a:r>
            <a:endParaRPr dirty="0"/>
          </a:p>
          <a:p>
            <a:pPr marL="216000" lvl="0" indent="-18510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135"/>
              <a:buChar char="▪"/>
            </a:pPr>
            <a:r>
              <a:rPr lang="en-US" sz="2400" dirty="0"/>
              <a:t>Vize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hangi</a:t>
            </a:r>
            <a:r>
              <a:rPr lang="en-US" sz="2400" dirty="0"/>
              <a:t> </a:t>
            </a:r>
            <a:r>
              <a:rPr lang="en-US" sz="2400" dirty="0" err="1"/>
              <a:t>belgeler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?</a:t>
            </a:r>
            <a:endParaRPr dirty="0"/>
          </a:p>
          <a:p>
            <a:pPr marL="673200" lvl="1" indent="-18510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135"/>
              <a:buChar char="▪"/>
            </a:pPr>
            <a:r>
              <a:rPr lang="en-US" sz="2400" dirty="0">
                <a:solidFill>
                  <a:schemeClr val="dk1"/>
                </a:solidFill>
              </a:rPr>
              <a:t>Her </a:t>
            </a:r>
            <a:r>
              <a:rPr lang="en-US" sz="2400" dirty="0" err="1">
                <a:solidFill>
                  <a:schemeClr val="dk1"/>
                </a:solidFill>
              </a:rPr>
              <a:t>ülkede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değişkenlik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gösterir</a:t>
            </a:r>
            <a:r>
              <a:rPr lang="en-US" sz="2400" dirty="0">
                <a:solidFill>
                  <a:schemeClr val="dk1"/>
                </a:solidFill>
              </a:rPr>
              <a:t>. </a:t>
            </a:r>
            <a:r>
              <a:rPr lang="en-US" sz="2400" dirty="0" err="1">
                <a:solidFill>
                  <a:schemeClr val="dk1"/>
                </a:solidFill>
              </a:rPr>
              <a:t>İlgili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Konsolosluğun</a:t>
            </a:r>
            <a:r>
              <a:rPr lang="en-US" sz="2400" dirty="0">
                <a:solidFill>
                  <a:schemeClr val="dk1"/>
                </a:solidFill>
              </a:rPr>
              <a:t> web </a:t>
            </a:r>
            <a:r>
              <a:rPr lang="en-US" sz="2400" dirty="0" err="1">
                <a:solidFill>
                  <a:schemeClr val="dk1"/>
                </a:solidFill>
              </a:rPr>
              <a:t>sitesinden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öğreniniz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ve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belgeleri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hazırlayınız</a:t>
            </a:r>
            <a:r>
              <a:rPr lang="en-US" sz="2400" dirty="0">
                <a:solidFill>
                  <a:schemeClr val="dk1"/>
                </a:solidFill>
              </a:rPr>
              <a:t>. </a:t>
            </a:r>
            <a:endParaRPr dirty="0"/>
          </a:p>
          <a:p>
            <a:pPr marL="216000" lvl="0" indent="-18510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135"/>
              <a:buChar char="▪"/>
            </a:pPr>
            <a:r>
              <a:rPr lang="en-US" sz="2400" u="sng" dirty="0"/>
              <a:t>Vize / </a:t>
            </a:r>
            <a:r>
              <a:rPr lang="en-US" sz="2400" u="sng" dirty="0" err="1"/>
              <a:t>hibe</a:t>
            </a:r>
            <a:r>
              <a:rPr lang="en-US" sz="2400" u="sng" dirty="0"/>
              <a:t> </a:t>
            </a:r>
            <a:r>
              <a:rPr lang="en-US" sz="2400" u="sng" dirty="0" err="1"/>
              <a:t>yazısı</a:t>
            </a:r>
            <a:r>
              <a:rPr lang="en-US" sz="2400" u="sng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Yeditepe</a:t>
            </a:r>
            <a:r>
              <a:rPr lang="en-US" sz="2400" dirty="0"/>
              <a:t> </a:t>
            </a:r>
            <a:r>
              <a:rPr lang="en-US" sz="2400" dirty="0" err="1"/>
              <a:t>Üniversitesi</a:t>
            </a:r>
            <a:r>
              <a:rPr lang="en-US" sz="2400" dirty="0"/>
              <a:t> </a:t>
            </a:r>
            <a:r>
              <a:rPr lang="en-US" sz="2400" dirty="0" err="1"/>
              <a:t>Öğrencisi</a:t>
            </a:r>
            <a:r>
              <a:rPr lang="en-US" sz="2400" dirty="0"/>
              <a:t> </a:t>
            </a:r>
            <a:r>
              <a:rPr lang="en-US" sz="2400" dirty="0" err="1"/>
              <a:t>olduğunuzu</a:t>
            </a:r>
            <a:r>
              <a:rPr lang="en-US" sz="2400" dirty="0"/>
              <a:t>, Erasmus </a:t>
            </a:r>
            <a:r>
              <a:rPr lang="en-US" sz="2400" dirty="0" err="1"/>
              <a:t>kapsamında</a:t>
            </a:r>
            <a:r>
              <a:rPr lang="en-US" sz="2400" dirty="0"/>
              <a:t> </a:t>
            </a:r>
            <a:r>
              <a:rPr lang="en-US" sz="2400" dirty="0" err="1"/>
              <a:t>staj</a:t>
            </a:r>
            <a:r>
              <a:rPr lang="en-US" sz="2400" dirty="0"/>
              <a:t> </a:t>
            </a:r>
            <a:r>
              <a:rPr lang="en-US" sz="2400" dirty="0" err="1"/>
              <a:t>yapacağınızı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hibenizi</a:t>
            </a:r>
            <a:r>
              <a:rPr lang="en-US" sz="2400" dirty="0"/>
              <a:t> (</a:t>
            </a:r>
            <a:r>
              <a:rPr lang="en-US" sz="2400" dirty="0" err="1"/>
              <a:t>eğer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kazandıysanız</a:t>
            </a:r>
            <a:r>
              <a:rPr lang="en-US" sz="2400" dirty="0"/>
              <a:t>) </a:t>
            </a:r>
            <a:r>
              <a:rPr lang="en-US" sz="2400" dirty="0" err="1"/>
              <a:t>gösterir</a:t>
            </a:r>
            <a:r>
              <a:rPr lang="en-US" sz="2400" dirty="0"/>
              <a:t>. </a:t>
            </a:r>
            <a:endParaRPr dirty="0"/>
          </a:p>
          <a:p>
            <a:pPr marL="673200" lvl="1" indent="-18510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4740"/>
              <a:buChar char="▪"/>
            </a:pPr>
            <a:r>
              <a:rPr lang="en-US" sz="2600" dirty="0" err="1">
                <a:solidFill>
                  <a:schemeClr val="dk1"/>
                </a:solidFill>
              </a:rPr>
              <a:t>Randevunuzdan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b="1" dirty="0">
                <a:solidFill>
                  <a:schemeClr val="dk1"/>
                </a:solidFill>
              </a:rPr>
              <a:t>10 </a:t>
            </a:r>
            <a:r>
              <a:rPr lang="en-US" sz="2600" b="1" dirty="0" err="1">
                <a:solidFill>
                  <a:schemeClr val="dk1"/>
                </a:solidFill>
              </a:rPr>
              <a:t>gün</a:t>
            </a:r>
            <a:r>
              <a:rPr lang="en-US" sz="2600" b="1" dirty="0">
                <a:solidFill>
                  <a:schemeClr val="dk1"/>
                </a:solidFill>
              </a:rPr>
              <a:t> </a:t>
            </a:r>
            <a:r>
              <a:rPr lang="en-US" sz="2600" b="1" dirty="0" err="1">
                <a:solidFill>
                  <a:schemeClr val="dk1"/>
                </a:solidFill>
              </a:rPr>
              <a:t>önce</a:t>
            </a:r>
            <a:r>
              <a:rPr lang="en-US" sz="2600" b="1" dirty="0">
                <a:solidFill>
                  <a:schemeClr val="dk1"/>
                </a:solidFill>
              </a:rPr>
              <a:t> </a:t>
            </a:r>
            <a:r>
              <a:rPr lang="en-US" sz="2600" dirty="0">
                <a:solidFill>
                  <a:schemeClr val="dk1"/>
                </a:solidFill>
              </a:rPr>
              <a:t>Erasmus </a:t>
            </a:r>
            <a:r>
              <a:rPr lang="en-US" sz="2600" dirty="0" err="1">
                <a:solidFill>
                  <a:schemeClr val="dk1"/>
                </a:solidFill>
              </a:rPr>
              <a:t>Ofisi’nden</a:t>
            </a:r>
            <a:r>
              <a:rPr lang="en-US" sz="2600" dirty="0">
                <a:solidFill>
                  <a:schemeClr val="dk1"/>
                </a:solidFill>
              </a:rPr>
              <a:t> e-</a:t>
            </a:r>
            <a:r>
              <a:rPr lang="en-US" sz="2600" dirty="0" err="1">
                <a:solidFill>
                  <a:schemeClr val="dk1"/>
                </a:solidFill>
              </a:rPr>
              <a:t>posta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ile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talep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ediniz</a:t>
            </a:r>
            <a:r>
              <a:rPr lang="en-US" sz="2600" dirty="0">
                <a:solidFill>
                  <a:schemeClr val="dk1"/>
                </a:solidFill>
              </a:rPr>
              <a:t>. </a:t>
            </a:r>
            <a:endParaRPr sz="2600" dirty="0">
              <a:solidFill>
                <a:schemeClr val="dk1"/>
              </a:solidFill>
            </a:endParaRPr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135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ct val="135135"/>
              <a:buFont typeface="Noto Sans Symbols"/>
              <a:buNone/>
            </a:pPr>
            <a:endParaRPr dirty="0"/>
          </a:p>
        </p:txBody>
      </p:sp>
      <p:sp>
        <p:nvSpPr>
          <p:cNvPr id="412" name="Google Shape;412;p84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413" name="Google Shape;413;p84" descr="payment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874" y="-376874"/>
            <a:ext cx="4047173" cy="404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5"/>
          <p:cNvSpPr txBox="1">
            <a:spLocks noGrp="1"/>
          </p:cNvSpPr>
          <p:nvPr>
            <p:ph type="title"/>
          </p:nvPr>
        </p:nvSpPr>
        <p:spPr>
          <a:xfrm>
            <a:off x="830127" y="-133880"/>
            <a:ext cx="4584212" cy="10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3. Hibe Sözleşmesi </a:t>
            </a:r>
            <a:endParaRPr/>
          </a:p>
        </p:txBody>
      </p:sp>
      <p:sp>
        <p:nvSpPr>
          <p:cNvPr id="420" name="Google Shape;420;p85"/>
          <p:cNvSpPr txBox="1">
            <a:spLocks noGrp="1"/>
          </p:cNvSpPr>
          <p:nvPr>
            <p:ph type="body" idx="3"/>
          </p:nvPr>
        </p:nvSpPr>
        <p:spPr>
          <a:xfrm>
            <a:off x="830127" y="1081440"/>
            <a:ext cx="797097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 err="1"/>
              <a:t>Tüm</a:t>
            </a:r>
            <a:r>
              <a:rPr lang="en-US" sz="2400" dirty="0"/>
              <a:t> (</a:t>
            </a:r>
            <a:r>
              <a:rPr lang="en-US" sz="2400" b="1" dirty="0" err="1"/>
              <a:t>hibeli</a:t>
            </a:r>
            <a:r>
              <a:rPr lang="en-US" sz="2400" b="1" dirty="0"/>
              <a:t> </a:t>
            </a:r>
            <a:r>
              <a:rPr lang="en-US" sz="2400" b="1" dirty="0" err="1"/>
              <a:t>veya</a:t>
            </a:r>
            <a:r>
              <a:rPr lang="en-US" sz="2400" b="1" dirty="0"/>
              <a:t> </a:t>
            </a:r>
            <a:r>
              <a:rPr lang="en-US" sz="2400" b="1" dirty="0" err="1"/>
              <a:t>hibesiz</a:t>
            </a:r>
            <a:r>
              <a:rPr lang="en-US" sz="2400" dirty="0"/>
              <a:t>) </a:t>
            </a:r>
            <a:r>
              <a:rPr lang="en-US" sz="2400" dirty="0" err="1"/>
              <a:t>öğrencilerle</a:t>
            </a:r>
            <a:r>
              <a:rPr lang="en-US" sz="2400" dirty="0"/>
              <a:t> </a:t>
            </a: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Sözleşmesi</a:t>
            </a:r>
            <a:r>
              <a:rPr lang="en-US" sz="2400" dirty="0"/>
              <a:t> </a:t>
            </a:r>
            <a:r>
              <a:rPr lang="en-US" sz="2400" dirty="0" err="1"/>
              <a:t>imzalanmalıdır</a:t>
            </a:r>
            <a:r>
              <a:rPr lang="en-US" sz="2400" dirty="0"/>
              <a:t>. </a:t>
            </a: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sözleşmesi</a:t>
            </a:r>
            <a:r>
              <a:rPr lang="en-US" sz="2400" dirty="0"/>
              <a:t> </a:t>
            </a:r>
            <a:r>
              <a:rPr lang="en-US" sz="2400" dirty="0" err="1"/>
              <a:t>imzalanmayan</a:t>
            </a:r>
            <a:r>
              <a:rPr lang="en-US" sz="2400" dirty="0"/>
              <a:t> </a:t>
            </a:r>
            <a:r>
              <a:rPr lang="en-US" sz="2400" dirty="0" err="1"/>
              <a:t>öğrencilere</a:t>
            </a:r>
            <a:r>
              <a:rPr lang="en-US" sz="2400" dirty="0"/>
              <a:t> </a:t>
            </a:r>
            <a:r>
              <a:rPr lang="en-US" sz="2400" u="sng" dirty="0" err="1"/>
              <a:t>hibe</a:t>
            </a:r>
            <a:r>
              <a:rPr lang="en-US" sz="2400" u="sng" dirty="0"/>
              <a:t> </a:t>
            </a:r>
            <a:r>
              <a:rPr lang="en-US" sz="2400" u="sng" dirty="0" err="1"/>
              <a:t>ödemesi</a:t>
            </a:r>
            <a:r>
              <a:rPr lang="en-US" sz="2400" u="sng" dirty="0"/>
              <a:t> </a:t>
            </a:r>
            <a:r>
              <a:rPr lang="en-US" sz="2400" u="sng" dirty="0" err="1"/>
              <a:t>yapılamaz</a:t>
            </a:r>
            <a:r>
              <a:rPr lang="en-US" sz="2400" dirty="0"/>
              <a:t>.</a:t>
            </a:r>
            <a:endParaRPr sz="2400" dirty="0"/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 dirty="0" err="1"/>
              <a:t>Hibe</a:t>
            </a:r>
            <a:r>
              <a:rPr lang="en-US" sz="2400" dirty="0"/>
              <a:t> </a:t>
            </a:r>
            <a:r>
              <a:rPr lang="en-US" sz="2400" dirty="0" err="1"/>
              <a:t>sözleşmesinin</a:t>
            </a:r>
            <a:r>
              <a:rPr lang="en-US" sz="2400" dirty="0"/>
              <a:t> </a:t>
            </a:r>
            <a:r>
              <a:rPr lang="en-US" sz="2400" u="sng" dirty="0"/>
              <a:t>Erasmus </a:t>
            </a:r>
            <a:r>
              <a:rPr lang="en-US" sz="2400" u="sng" dirty="0" err="1"/>
              <a:t>Ofisi</a:t>
            </a:r>
            <a:r>
              <a:rPr lang="en-US" sz="2400" u="sng" dirty="0"/>
              <a:t> </a:t>
            </a:r>
            <a:r>
              <a:rPr lang="en-US" sz="2400" u="sng" dirty="0" err="1"/>
              <a:t>tarafından</a:t>
            </a:r>
            <a:r>
              <a:rPr lang="en-US" sz="2400" u="sng" dirty="0"/>
              <a:t> </a:t>
            </a:r>
            <a:r>
              <a:rPr lang="en-US" sz="2400" dirty="0" err="1"/>
              <a:t>hazırlanması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belgeler</a:t>
            </a:r>
            <a:r>
              <a:rPr lang="en-US" sz="2400" dirty="0"/>
              <a:t> </a:t>
            </a:r>
            <a:r>
              <a:rPr lang="en-US" sz="2400" dirty="0" err="1"/>
              <a:t>hazırlanmalı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TURNA </a:t>
            </a:r>
            <a:r>
              <a:rPr lang="en-US" sz="2400" dirty="0" err="1"/>
              <a:t>PORTAL’a</a:t>
            </a:r>
            <a:r>
              <a:rPr lang="en-US" sz="2400" dirty="0"/>
              <a:t> </a:t>
            </a:r>
            <a:r>
              <a:rPr lang="en-US" sz="2400" dirty="0" err="1"/>
              <a:t>yüklenmelidir</a:t>
            </a:r>
            <a:r>
              <a:rPr lang="en-US" sz="2400" dirty="0"/>
              <a:t>.</a:t>
            </a:r>
          </a:p>
          <a:p>
            <a:pPr marL="21600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endParaRPr lang="en-US" sz="2400" dirty="0">
              <a:highlight>
                <a:srgbClr val="000000"/>
              </a:highlight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SzPts val="3000"/>
              <a:buNone/>
            </a:pPr>
            <a:r>
              <a:rPr lang="en-US" sz="2400" b="1" i="1" dirty="0" err="1"/>
              <a:t>Önemli</a:t>
            </a:r>
            <a:r>
              <a:rPr lang="en-US" sz="2400" b="1" i="1" dirty="0"/>
              <a:t> Not: </a:t>
            </a:r>
            <a:r>
              <a:rPr lang="en-US" sz="2400" i="1" dirty="0"/>
              <a:t>Bu </a:t>
            </a:r>
            <a:r>
              <a:rPr lang="en-US" sz="2400" i="1" dirty="0" err="1"/>
              <a:t>belge</a:t>
            </a:r>
            <a:r>
              <a:rPr lang="en-US" sz="2400" i="1" dirty="0"/>
              <a:t> Erasmus </a:t>
            </a:r>
            <a:r>
              <a:rPr lang="en-US" sz="2400" i="1" dirty="0" err="1"/>
              <a:t>Ofisi</a:t>
            </a:r>
            <a:r>
              <a:rPr lang="en-US" sz="2400" i="1" dirty="0"/>
              <a:t> </a:t>
            </a:r>
            <a:r>
              <a:rPr lang="en-US" sz="2400" i="1" dirty="0" err="1"/>
              <a:t>tarafından</a:t>
            </a:r>
            <a:r>
              <a:rPr lang="en-US" sz="2400" i="1" dirty="0"/>
              <a:t> </a:t>
            </a:r>
            <a:r>
              <a:rPr lang="en-US" sz="2400" i="1" dirty="0" err="1"/>
              <a:t>hazırlanacaktır</a:t>
            </a:r>
            <a:r>
              <a:rPr lang="en-US" sz="2400" i="1" dirty="0"/>
              <a:t>. </a:t>
            </a:r>
            <a:r>
              <a:rPr lang="en-US" sz="2400" i="1" dirty="0" err="1"/>
              <a:t>Öğrenciler</a:t>
            </a:r>
            <a:r>
              <a:rPr lang="en-US" sz="2400" i="1" dirty="0"/>
              <a:t> </a:t>
            </a:r>
            <a:r>
              <a:rPr lang="en-US" sz="2400" i="1" dirty="0" err="1"/>
              <a:t>sadece</a:t>
            </a:r>
            <a:r>
              <a:rPr lang="en-US" sz="2400" i="1" dirty="0"/>
              <a:t> </a:t>
            </a:r>
            <a:r>
              <a:rPr lang="en-US" sz="2400" i="1" dirty="0" err="1"/>
              <a:t>imzalayacaktır</a:t>
            </a:r>
            <a:r>
              <a:rPr lang="en-US" sz="2400" i="1" dirty="0"/>
              <a:t> </a:t>
            </a:r>
            <a:endParaRPr sz="2400" i="1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2549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 dirty="0"/>
          </a:p>
        </p:txBody>
      </p:sp>
      <p:sp>
        <p:nvSpPr>
          <p:cNvPr id="421" name="Google Shape;421;p85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6"/>
          <p:cNvSpPr txBox="1">
            <a:spLocks noGrp="1"/>
          </p:cNvSpPr>
          <p:nvPr>
            <p:ph type="title"/>
          </p:nvPr>
        </p:nvSpPr>
        <p:spPr>
          <a:xfrm>
            <a:off x="4817897" y="449294"/>
            <a:ext cx="458421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US" sz="3240" dirty="0" err="1"/>
              <a:t>Belgeler</a:t>
            </a:r>
            <a:r>
              <a:rPr lang="en-US" sz="3240" dirty="0"/>
              <a:t> </a:t>
            </a:r>
            <a:r>
              <a:rPr lang="en-US" sz="3240" dirty="0" err="1"/>
              <a:t>ve</a:t>
            </a:r>
            <a:r>
              <a:rPr lang="en-US" sz="3240" dirty="0"/>
              <a:t> </a:t>
            </a:r>
            <a:r>
              <a:rPr lang="en-US" sz="3240" dirty="0" err="1"/>
              <a:t>Prosedürler</a:t>
            </a:r>
            <a:br>
              <a:rPr lang="en-US" sz="3240" dirty="0"/>
            </a:br>
            <a:endParaRPr sz="3240" dirty="0"/>
          </a:p>
        </p:txBody>
      </p:sp>
      <p:sp>
        <p:nvSpPr>
          <p:cNvPr id="437" name="Google Shape;437;p86"/>
          <p:cNvSpPr txBox="1">
            <a:spLocks noGrp="1"/>
          </p:cNvSpPr>
          <p:nvPr>
            <p:ph type="body" idx="1"/>
          </p:nvPr>
        </p:nvSpPr>
        <p:spPr>
          <a:xfrm>
            <a:off x="6748487" y="2282021"/>
            <a:ext cx="4584212" cy="406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rmAutofit/>
          </a:bodyPr>
          <a:lstStyle/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  <a:p>
            <a:pPr marL="216000" lvl="0" indent="-10487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7B7C3"/>
              </a:buClr>
              <a:buSzPts val="1750"/>
              <a:buFont typeface="Noto Sans Symbols"/>
              <a:buNone/>
            </a:pPr>
            <a:endParaRPr/>
          </a:p>
        </p:txBody>
      </p:sp>
      <p:sp>
        <p:nvSpPr>
          <p:cNvPr id="438" name="Google Shape;438;p86"/>
          <p:cNvSpPr txBox="1">
            <a:spLocks noGrp="1"/>
          </p:cNvSpPr>
          <p:nvPr>
            <p:ph type="sldNum" idx="12"/>
          </p:nvPr>
        </p:nvSpPr>
        <p:spPr>
          <a:xfrm>
            <a:off x="641478" y="6057923"/>
            <a:ext cx="394063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439" name="Google Shape;439;p86" descr="Piles of papers"/>
          <p:cNvPicPr preferRelativeResize="0"/>
          <p:nvPr/>
        </p:nvPicPr>
        <p:blipFill rotWithShape="1">
          <a:blip r:embed="rId3">
            <a:alphaModFix/>
          </a:blip>
          <a:srcRect l="33713"/>
          <a:stretch/>
        </p:blipFill>
        <p:spPr>
          <a:xfrm>
            <a:off x="8908026" y="449294"/>
            <a:ext cx="2950077" cy="366545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86"/>
          <p:cNvSpPr txBox="1"/>
          <p:nvPr/>
        </p:nvSpPr>
        <p:spPr>
          <a:xfrm>
            <a:off x="293902" y="1533648"/>
            <a:ext cx="788460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000" indent="-216000" algn="just">
              <a:lnSpc>
                <a:spcPct val="150000"/>
              </a:lnSpc>
              <a:buClr>
                <a:srgbClr val="D7B7C3"/>
              </a:buClr>
              <a:buSzPts val="3000"/>
              <a:buFont typeface="Noto Sans Symbols"/>
              <a:buChar char="▪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agreement for traineeships(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anlaşması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“Before Mobility”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kısmını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Erasmus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Bölüm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Koordinatörü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hazırlayınız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tüm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imzaları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tamamladıktan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sonra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TURNA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PORTAL’a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yükleyiniz</a:t>
            </a:r>
            <a:r>
              <a:rPr lang="en-US" dirty="0"/>
              <a:t>. </a:t>
            </a:r>
            <a:endParaRPr lang="en-US" sz="2400" dirty="0"/>
          </a:p>
          <a:p>
            <a:pPr marL="216000" marR="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B7C3"/>
              </a:buClr>
              <a:buSzPts val="3000"/>
              <a:buFont typeface="Noto Sans Symbols"/>
              <a:buChar char="▪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Sağlık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Kaza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Mesuliyet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Sigortası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B7C3"/>
              </a:buClr>
              <a:buSzPts val="3000"/>
              <a:buFont typeface="Noto Sans Symbols"/>
              <a:buChar char="▪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Yapıkredi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hesabı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0" indent="-216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B7C3"/>
              </a:buClr>
              <a:buSzPts val="3000"/>
              <a:buFont typeface="Noto Sans Symbols"/>
              <a:buChar char="▪"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Vize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onaylandığına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dair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kanıtlayıcı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vize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sayfası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93902" y="121887"/>
            <a:ext cx="4523995" cy="761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lvl="0" indent="-216000" algn="just">
              <a:lnSpc>
                <a:spcPct val="150000"/>
              </a:lnSpc>
              <a:buClr>
                <a:srgbClr val="D7B7C3"/>
              </a:buClr>
              <a:buSzPts val="3000"/>
              <a:buFont typeface="Noto Sans Symbols"/>
              <a:buChar char="▪"/>
            </a:pPr>
            <a:r>
              <a:rPr lang="en-US" sz="2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Değerlendirme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sonrasında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F5779"/>
      </a:dk1>
      <a:lt1>
        <a:srgbClr val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1137</Words>
  <Application>Microsoft Office PowerPoint</Application>
  <PresentationFormat>Widescreen</PresentationFormat>
  <Paragraphs>195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Noto Sans Symbols</vt:lpstr>
      <vt:lpstr>Office Theme</vt:lpstr>
      <vt:lpstr>Erasmus+ 2025-2026   Staj Hareketliliği Oryantasyon Programı</vt:lpstr>
      <vt:lpstr>ÖNEMLİ HATIRLATMALAR</vt:lpstr>
      <vt:lpstr>1. Yeditepe İşlemleri 2. Pasaport – vize 3. Hibe Sözleşmesi </vt:lpstr>
      <vt:lpstr>1. Yeditepe İşlemleri </vt:lpstr>
      <vt:lpstr>1. Yeditepe İşlemleri </vt:lpstr>
      <vt:lpstr>2. Pasaport- vize </vt:lpstr>
      <vt:lpstr>2. Pasaport- vize </vt:lpstr>
      <vt:lpstr>3. Hibe Sözleşmesi </vt:lpstr>
      <vt:lpstr>Belgeler ve Prosedürler </vt:lpstr>
      <vt:lpstr>3. Hibe Sözleşmesi Belgeleri</vt:lpstr>
      <vt:lpstr>3. Hibe Sözleşmesi Belgeleri</vt:lpstr>
      <vt:lpstr>!!! ÖNEMLİ !!!</vt:lpstr>
      <vt:lpstr>1.  LA – During Mobility </vt:lpstr>
      <vt:lpstr> LA- During Mobility</vt:lpstr>
      <vt:lpstr>PowerPoint Presentation</vt:lpstr>
      <vt:lpstr>1. Tamamlanması gereken belgeler 2. Hibe ödemeleri  </vt:lpstr>
      <vt:lpstr>Tamamlanması Gereken Belgeler- Prosedürler </vt:lpstr>
      <vt:lpstr>Tamamlanması Gereken Belgeler- Prosedürler </vt:lpstr>
      <vt:lpstr>PowerPoint Presentation</vt:lpstr>
      <vt:lpstr>Tamamlanması Gereken Belgeler- Prosedürler </vt:lpstr>
      <vt:lpstr>Hibe Ödemeleri </vt:lpstr>
      <vt:lpstr>Hibe Ödemeleri </vt:lpstr>
      <vt:lpstr>Hibe Ödemeleri </vt:lpstr>
      <vt:lpstr>Belgeler ve Prosedürler</vt:lpstr>
      <vt:lpstr>SORU &amp; CEVAP </vt:lpstr>
      <vt:lpstr>İlginiz için teşekkür ederiz.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Erasmus+ 2021-2022   Staj Hareketliliği Oryantasyon Programı</dc:title>
  <dc:creator>International Office</dc:creator>
  <cp:lastModifiedBy>Muge Sengul</cp:lastModifiedBy>
  <cp:revision>11</cp:revision>
  <dcterms:created xsi:type="dcterms:W3CDTF">2019-04-25T07:23:28Z</dcterms:created>
  <dcterms:modified xsi:type="dcterms:W3CDTF">2025-06-30T12:02:19Z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