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4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12192000" cy="6858000"/>
  <p:notesSz cx="9388475" cy="7102475"/>
  <p:embeddedFontLst>
    <p:embeddedFont>
      <p:font typeface="Quattrocento Sans" panose="020B0604020202020204" charset="0"/>
      <p:regular r:id="rId45"/>
      <p:bold r:id="rId46"/>
      <p:italic r:id="rId47"/>
      <p:boldItalic r:id="rId48"/>
    </p:embeddedFont>
    <p:embeddedFont>
      <p:font typeface="Montserrat" panose="020B0604020202020204" charset="0"/>
      <p:regular r:id="rId49"/>
      <p:bold r:id="rId50"/>
      <p:italic r:id="rId51"/>
      <p:boldItalic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Roboto" panose="020B0604020202020204" charset="0"/>
      <p:regular r:id="rId57"/>
      <p:bold r:id="rId58"/>
      <p:italic r:id="rId59"/>
      <p:bold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1" roundtripDataSignature="AMtx7mhKUXaArCacQg3R07vbOlF/6gn8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FEE964C-7E41-4575-91E3-6A982CFD6384}">
  <a:tblStyle styleId="{2FEE964C-7E41-4575-91E3-6A982CFD638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D7D1676C-CFCE-482C-9F08-814E15E98AC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5" Type="http://schemas.openxmlformats.org/officeDocument/2006/relationships/slide" Target="slides/slide3.xml"/><Relationship Id="rId61" Type="http://customschemas.google.com/relationships/presentationmetadata" Target="meta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10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4068339" cy="3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317963" y="1"/>
            <a:ext cx="4068339" cy="3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1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To use this title animation slide with a new image simply 1) move the top semi-transparent shape to the side, 2) delete placeholder image, </a:t>
            </a:r>
            <a:br>
              <a:rPr lang="en-US"/>
            </a:br>
            <a:r>
              <a:rPr lang="en-US"/>
              <a:t>3) click on the picture icon to add a new picture, 4) Move semi-transparent shape back to original position, 5) Update text on slide.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p1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6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3" name="Google Shape;213;p6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3" name="Google Shape;223;p7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4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4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5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8" name="Google Shape;248;p5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5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6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5" name="Google Shape;26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8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5" name="Google Shape;275;p8:notes"/>
          <p:cNvSpPr txBox="1">
            <a:spLocks noGrp="1"/>
          </p:cNvSpPr>
          <p:nvPr>
            <p:ph type="hdr" idx="3"/>
          </p:nvPr>
        </p:nvSpPr>
        <p:spPr>
          <a:xfrm>
            <a:off x="0" y="1"/>
            <a:ext cx="4068339" cy="3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276" name="Google Shape;276;p8:notes"/>
          <p:cNvSpPr txBox="1">
            <a:spLocks noGrp="1"/>
          </p:cNvSpPr>
          <p:nvPr>
            <p:ph type="ftr" idx="11"/>
          </p:nvPr>
        </p:nvSpPr>
        <p:spPr>
          <a:xfrm>
            <a:off x="0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Quattrocento Sans"/>
              <a:buNone/>
            </a:pPr>
            <a:r>
              <a:rPr lang="en-US" sz="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© 2014 Microsoft Corporation. All rights reserved. MICROSOFT MAKES NO WARRANTIES, EXPRESS, IMPLIED OR STATUTORY, AS TO THE INFORMATION IN THIS PRESENTATION.</a:t>
            </a:r>
            <a:endParaRPr/>
          </a:p>
        </p:txBody>
      </p:sp>
      <p:sp>
        <p:nvSpPr>
          <p:cNvPr id="277" name="Google Shape;277;p8:notes"/>
          <p:cNvSpPr txBox="1">
            <a:spLocks noGrp="1"/>
          </p:cNvSpPr>
          <p:nvPr>
            <p:ph type="dt" idx="10"/>
          </p:nvPr>
        </p:nvSpPr>
        <p:spPr>
          <a:xfrm>
            <a:off x="5317963" y="1"/>
            <a:ext cx="4068339" cy="3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</a:rPr>
              <a:t>11/4/19 11:01 PM</a:t>
            </a:r>
            <a:endParaRPr sz="1800" b="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278" name="Google Shape;278;p8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</a:rPr>
              <a:t>8</a:t>
            </a:fld>
            <a:endParaRPr sz="1800" b="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16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Combine an image and multiple key statements with a strong grid.</a:t>
            </a:r>
            <a:endParaRPr/>
          </a:p>
        </p:txBody>
      </p:sp>
      <p:sp>
        <p:nvSpPr>
          <p:cNvPr id="287" name="Google Shape;287;p16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9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10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3" name="Google Shape;303;p10:notes"/>
          <p:cNvSpPr txBox="1">
            <a:spLocks noGrp="1"/>
          </p:cNvSpPr>
          <p:nvPr>
            <p:ph type="hdr" idx="3"/>
          </p:nvPr>
        </p:nvSpPr>
        <p:spPr>
          <a:xfrm>
            <a:off x="0" y="1"/>
            <a:ext cx="4068339" cy="3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304" name="Google Shape;304;p10:notes"/>
          <p:cNvSpPr txBox="1">
            <a:spLocks noGrp="1"/>
          </p:cNvSpPr>
          <p:nvPr>
            <p:ph type="ftr" idx="11"/>
          </p:nvPr>
        </p:nvSpPr>
        <p:spPr>
          <a:xfrm>
            <a:off x="0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Quattrocento Sans"/>
              <a:buNone/>
            </a:pPr>
            <a:r>
              <a:rPr lang="en-US" sz="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© 2014 Microsoft Corporation. All rights reserved. MICROSOFT MAKES NO WARRANTIES, EXPRESS, IMPLIED OR STATUTORY, AS TO THE INFORMATION IN THIS PRESENTATION.</a:t>
            </a:r>
            <a:endParaRPr/>
          </a:p>
        </p:txBody>
      </p:sp>
      <p:sp>
        <p:nvSpPr>
          <p:cNvPr id="305" name="Google Shape;305;p10:notes"/>
          <p:cNvSpPr txBox="1">
            <a:spLocks noGrp="1"/>
          </p:cNvSpPr>
          <p:nvPr>
            <p:ph type="dt" idx="10"/>
          </p:nvPr>
        </p:nvSpPr>
        <p:spPr>
          <a:xfrm>
            <a:off x="5317963" y="1"/>
            <a:ext cx="4068339" cy="3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</a:rPr>
              <a:t>11/4/19 11:01 PM</a:t>
            </a:r>
            <a:endParaRPr sz="1800" b="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306" name="Google Shape;306;p10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</a:rPr>
              <a:t>11</a:t>
            </a:fld>
            <a:endParaRPr sz="1800" b="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15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5" name="Google Shape;315;p15:notes"/>
          <p:cNvSpPr txBox="1">
            <a:spLocks noGrp="1"/>
          </p:cNvSpPr>
          <p:nvPr>
            <p:ph type="hdr" idx="3"/>
          </p:nvPr>
        </p:nvSpPr>
        <p:spPr>
          <a:xfrm>
            <a:off x="0" y="1"/>
            <a:ext cx="4068339" cy="3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316" name="Google Shape;316;p15:notes"/>
          <p:cNvSpPr txBox="1">
            <a:spLocks noGrp="1"/>
          </p:cNvSpPr>
          <p:nvPr>
            <p:ph type="ftr" idx="11"/>
          </p:nvPr>
        </p:nvSpPr>
        <p:spPr>
          <a:xfrm>
            <a:off x="0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Quattrocento Sans"/>
              <a:buNone/>
            </a:pPr>
            <a:r>
              <a:rPr lang="en-US" sz="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© 2014 Microsoft Corporation. All rights reserved. MICROSOFT MAKES NO WARRANTIES, EXPRESS, IMPLIED OR STATUTORY, AS TO THE INFORMATION IN THIS PRESENTATION.</a:t>
            </a:r>
            <a:endParaRPr/>
          </a:p>
        </p:txBody>
      </p:sp>
      <p:sp>
        <p:nvSpPr>
          <p:cNvPr id="317" name="Google Shape;317;p15:notes"/>
          <p:cNvSpPr txBox="1">
            <a:spLocks noGrp="1"/>
          </p:cNvSpPr>
          <p:nvPr>
            <p:ph type="dt" idx="10"/>
          </p:nvPr>
        </p:nvSpPr>
        <p:spPr>
          <a:xfrm>
            <a:off x="5317963" y="1"/>
            <a:ext cx="4068339" cy="3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</a:rPr>
              <a:t>11/4/19 11:01 PM</a:t>
            </a:r>
            <a:endParaRPr sz="1800" b="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318" name="Google Shape;318;p15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</a:rPr>
              <a:t>12</a:t>
            </a:fld>
            <a:endParaRPr sz="1800" b="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a6c45b3549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g2a6c45b3549_0_82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6" name="Google Shape;326;g2a6c45b3549_0_82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a6c45b3549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g2a6c45b3549_0_3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5" name="Google Shape;335;g2a6c45b3549_0_3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4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4" name="Google Shape;3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p17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Tip: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When using complex image as full-bleed background add a transparency (70%-90%) fill layer to give contrast to text. </a:t>
            </a:r>
            <a:endParaRPr/>
          </a:p>
        </p:txBody>
      </p:sp>
      <p:sp>
        <p:nvSpPr>
          <p:cNvPr id="353" name="Google Shape;353;p17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7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1" name="Google Shape;361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8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8" name="Google Shape;368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9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5" name="Google Shape;375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0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4" name="Google Shape;384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1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2" name="Google Shape;39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2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0" name="Google Shape;40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3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8" name="Google Shape;408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4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8" name="Google Shape;418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a6c45b354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g2a6c45b3549_0_24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9" name="Google Shape;429;g2a6c45b3549_0_24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5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8" name="Google Shape;438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6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7" name="Google Shape;447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7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5" name="Google Shape;455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12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3" name="Google Shape;463;p12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9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1" name="Google Shape;471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70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0" name="Google Shape;48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71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8" name="Google Shape;48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a6c45b3549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g2a6c45b3549_0_44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8" name="Google Shape;498;g2a6c45b3549_0_44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6" name="Google Shape;506;p11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Tip: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When using complex image as full-bleed background add a transparency (70%-90%) fill layer to give contrast to text. </a:t>
            </a:r>
            <a:endParaRPr/>
          </a:p>
        </p:txBody>
      </p:sp>
      <p:sp>
        <p:nvSpPr>
          <p:cNvPr id="507" name="Google Shape;507;p11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2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5" name="Google Shape;515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p73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Tip: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When using complex image as full-bleed background add a transparency (70%-90%) fill layer to give contrast to text. </a:t>
            </a:r>
            <a:endParaRPr/>
          </a:p>
        </p:txBody>
      </p:sp>
      <p:sp>
        <p:nvSpPr>
          <p:cNvPr id="522" name="Google Shape;522;p73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4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0" name="Google Shape;530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75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7" name="Google Shape;537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2a6c45b3549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g2a6c45b3549_0_60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7" name="Google Shape;547;g2a6c45b3549_0_60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2a6c45b354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g2a6c45b3549_0_71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6" name="Google Shape;556;g2a6c45b3549_0_71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7" name="Google Shape;567;p23:notes"/>
          <p:cNvSpPr txBox="1">
            <a:spLocks noGrp="1"/>
          </p:cNvSpPr>
          <p:nvPr>
            <p:ph type="body" idx="1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Tip: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When using complex image as full-bleed background add a transparency (70%-90%) fill layer to give contrast to text. </a:t>
            </a:r>
            <a:endParaRPr/>
          </a:p>
        </p:txBody>
      </p:sp>
      <p:sp>
        <p:nvSpPr>
          <p:cNvPr id="568" name="Google Shape;568;p23:notes"/>
          <p:cNvSpPr txBox="1">
            <a:spLocks noGrp="1"/>
          </p:cNvSpPr>
          <p:nvPr>
            <p:ph type="sldNum" idx="12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25" tIns="47100" rIns="94225" bIns="471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hyperlink" Target="http://www.nealanalytics.com/neal-creative/templates/" TargetMode="Externa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alanalytics.com/neal-creative/templates/" TargetMode="Externa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neal-creative/templates/" TargetMode="External"/><Relationship Id="rId2" Type="http://schemas.openxmlformats.org/officeDocument/2006/relationships/hyperlink" Target="http://www.nealanalytics.com/templates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chemeClr val="dk2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27"/>
          <p:cNvSpPr txBox="1">
            <a:spLocks noGrp="1"/>
          </p:cNvSpPr>
          <p:nvPr>
            <p:ph type="sldNum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" name="Google Shape;16;p27"/>
          <p:cNvSpPr txBox="1">
            <a:spLocks noGrp="1"/>
          </p:cNvSpPr>
          <p:nvPr>
            <p:ph type="title"/>
          </p:nvPr>
        </p:nvSpPr>
        <p:spPr>
          <a:xfrm>
            <a:off x="966652" y="2567613"/>
            <a:ext cx="8804365" cy="1403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8800"/>
              <a:buFont typeface="Quattrocento Sans"/>
              <a:buNone/>
              <a:defRPr sz="8800" b="1" i="0">
                <a:solidFill>
                  <a:srgbClr val="F7FCF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body" idx="1"/>
          </p:nvPr>
        </p:nvSpPr>
        <p:spPr>
          <a:xfrm>
            <a:off x="1581150" y="3971108"/>
            <a:ext cx="9461500" cy="75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FCFF"/>
              </a:buClr>
              <a:buSzPts val="4800"/>
              <a:buNone/>
              <a:defRPr sz="4800" b="1" i="0">
                <a:solidFill>
                  <a:srgbClr val="F7FCF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Quote dark option FLUSH LEFT">
  <p:cSld name="4_Quote dark option FLUSH LEFT">
    <p:bg>
      <p:bgPr>
        <a:solidFill>
          <a:schemeClr val="dk2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304800" y="2884235"/>
            <a:ext cx="11658600" cy="1089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3600"/>
              <a:buNone/>
              <a:defRPr sz="3600" b="0">
                <a:solidFill>
                  <a:srgbClr val="F7FC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3600"/>
              <a:buNone/>
              <a:defRPr sz="3600" b="1">
                <a:solidFill>
                  <a:srgbClr val="F7FCF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/>
          <p:nvPr/>
        </p:nvSpPr>
        <p:spPr>
          <a:xfrm>
            <a:off x="129521" y="0"/>
            <a:ext cx="2749481" cy="1364786"/>
          </a:xfrm>
          <a:custGeom>
            <a:avLst/>
            <a:gdLst/>
            <a:ahLst/>
            <a:cxnLst/>
            <a:rect l="l" t="t" r="r" b="b"/>
            <a:pathLst>
              <a:path w="4741280" h="2353474" extrusionOk="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" name="Google Shape;25;p28"/>
          <p:cNvSpPr txBox="1">
            <a:spLocks noGrp="1"/>
          </p:cNvSpPr>
          <p:nvPr>
            <p:ph type="body" idx="2"/>
          </p:nvPr>
        </p:nvSpPr>
        <p:spPr>
          <a:xfrm>
            <a:off x="3865562" y="5276808"/>
            <a:ext cx="809783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ark Callout with small Non-bulleted">
  <p:cSld name="2_dark Callout with small Non-bulleted">
    <p:bg>
      <p:bgPr>
        <a:solidFill>
          <a:schemeClr val="dk2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9"/>
          <p:cNvSpPr txBox="1">
            <a:spLocks noGrp="1"/>
          </p:cNvSpPr>
          <p:nvPr>
            <p:ph type="body" idx="1"/>
          </p:nvPr>
        </p:nvSpPr>
        <p:spPr>
          <a:xfrm>
            <a:off x="304800" y="2597273"/>
            <a:ext cx="4868985" cy="1643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Noto Sans Symbols"/>
              <a:buNone/>
              <a:defRPr sz="2800" b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961"/>
              <a:buNone/>
              <a:defRPr sz="1961"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61"/>
              <a:buNone/>
              <a:defRPr sz="1961"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9"/>
          <p:cNvSpPr txBox="1">
            <a:spLocks noGrp="1"/>
          </p:cNvSpPr>
          <p:nvPr>
            <p:ph type="body" idx="2"/>
          </p:nvPr>
        </p:nvSpPr>
        <p:spPr>
          <a:xfrm>
            <a:off x="6096000" y="419100"/>
            <a:ext cx="5671764" cy="184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title"/>
          </p:nvPr>
        </p:nvSpPr>
        <p:spPr>
          <a:xfrm>
            <a:off x="555244" y="0"/>
            <a:ext cx="4083304" cy="1357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20600" rIns="146300" bIns="45700" anchor="t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attrocento Sans"/>
              <a:buNone/>
              <a:defRPr sz="3200" b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body" idx="3"/>
          </p:nvPr>
        </p:nvSpPr>
        <p:spPr>
          <a:xfrm>
            <a:off x="6096000" y="2599498"/>
            <a:ext cx="5671764" cy="184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body" idx="4"/>
          </p:nvPr>
        </p:nvSpPr>
        <p:spPr>
          <a:xfrm>
            <a:off x="6096000" y="4779896"/>
            <a:ext cx="5671764" cy="184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50-50 Left Photo Layout with text">
  <p:cSld name="3_50-50 Left Photo Layout with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>
            <a:spLocks noGrp="1"/>
          </p:cNvSpPr>
          <p:nvPr>
            <p:ph type="pic" idx="2"/>
          </p:nvPr>
        </p:nvSpPr>
        <p:spPr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32"/>
          <p:cNvSpPr txBox="1">
            <a:spLocks noGrp="1"/>
          </p:cNvSpPr>
          <p:nvPr>
            <p:ph type="body" idx="1"/>
          </p:nvPr>
        </p:nvSpPr>
        <p:spPr>
          <a:xfrm>
            <a:off x="1875949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3"/>
          </p:nvPr>
        </p:nvSpPr>
        <p:spPr>
          <a:xfrm>
            <a:off x="304800" y="3429000"/>
            <a:ext cx="5960269" cy="27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i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/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4"/>
          </p:nvPr>
        </p:nvSpPr>
        <p:spPr>
          <a:xfrm>
            <a:off x="304800" y="1554164"/>
            <a:ext cx="5875734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sz="3200" b="0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0-50 Right Photo Layout">
  <p:cSld name="50-50 Right Photo Layou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0"/>
          <p:cNvSpPr>
            <a:spLocks noGrp="1"/>
          </p:cNvSpPr>
          <p:nvPr>
            <p:ph type="pic" idx="2"/>
          </p:nvPr>
        </p:nvSpPr>
        <p:spPr>
          <a:xfrm>
            <a:off x="6129304" y="0"/>
            <a:ext cx="6062696" cy="68561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30"/>
          <p:cNvSpPr txBox="1">
            <a:spLocks noGrp="1"/>
          </p:cNvSpPr>
          <p:nvPr>
            <p:ph type="sldNum" idx="12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body" idx="1"/>
          </p:nvPr>
        </p:nvSpPr>
        <p:spPr>
          <a:xfrm>
            <a:off x="1875949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body" idx="3"/>
          </p:nvPr>
        </p:nvSpPr>
        <p:spPr>
          <a:xfrm>
            <a:off x="0" y="3429000"/>
            <a:ext cx="6096000" cy="259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i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/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body" idx="4"/>
          </p:nvPr>
        </p:nvSpPr>
        <p:spPr>
          <a:xfrm>
            <a:off x="0" y="1554163"/>
            <a:ext cx="6096000" cy="54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3200"/>
              <a:buNone/>
              <a:defRPr sz="3200" b="0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0"/>
          <p:cNvSpPr txBox="1"/>
          <p:nvPr/>
        </p:nvSpPr>
        <p:spPr>
          <a:xfrm>
            <a:off x="10343911" y="6498718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50-50 Left Photo Layout with text">
  <p:cSld name="2_50-50 Left Photo Layout with 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5"/>
          <p:cNvSpPr>
            <a:spLocks noGrp="1"/>
          </p:cNvSpPr>
          <p:nvPr>
            <p:ph type="pic" idx="2"/>
          </p:nvPr>
        </p:nvSpPr>
        <p:spPr>
          <a:xfrm flipH="1">
            <a:off x="-1" y="0"/>
            <a:ext cx="6094444" cy="68561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35"/>
          <p:cNvSpPr txBox="1">
            <a:spLocks noGrp="1"/>
          </p:cNvSpPr>
          <p:nvPr>
            <p:ph type="body" idx="1"/>
          </p:nvPr>
        </p:nvSpPr>
        <p:spPr>
          <a:xfrm>
            <a:off x="6096000" y="2356398"/>
            <a:ext cx="6096000" cy="2145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i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/>
            </a:lvl2pPr>
            <a:lvl3pPr marL="1371600" lvl="2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35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50-50 Left Photo Layout with text">
  <p:cSld name="1_50-50 Left Photo Layout with 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>
            <a:spLocks noGrp="1"/>
          </p:cNvSpPr>
          <p:nvPr>
            <p:ph type="pic" idx="2"/>
          </p:nvPr>
        </p:nvSpPr>
        <p:spPr>
          <a:xfrm flipH="1">
            <a:off x="-1" y="0"/>
            <a:ext cx="6094444" cy="68561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31"/>
          <p:cNvSpPr txBox="1">
            <a:spLocks noGrp="1"/>
          </p:cNvSpPr>
          <p:nvPr>
            <p:ph type="body" idx="1"/>
          </p:nvPr>
        </p:nvSpPr>
        <p:spPr>
          <a:xfrm>
            <a:off x="6094443" y="3425619"/>
            <a:ext cx="6097555" cy="27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i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/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body" idx="3"/>
          </p:nvPr>
        </p:nvSpPr>
        <p:spPr>
          <a:xfrm>
            <a:off x="6094443" y="1554163"/>
            <a:ext cx="6097556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3200"/>
              <a:buNone/>
              <a:defRPr sz="3200" b="0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1"/>
          <p:cNvSpPr txBox="1">
            <a:spLocks noGrp="1"/>
          </p:cNvSpPr>
          <p:nvPr>
            <p:ph type="body" idx="4"/>
          </p:nvPr>
        </p:nvSpPr>
        <p:spPr>
          <a:xfrm>
            <a:off x="7743349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31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50-50 Right Photo Layout">
  <p:cSld name="2_50-50 Right Photo Layou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4"/>
          <p:cNvSpPr>
            <a:spLocks noGrp="1"/>
          </p:cNvSpPr>
          <p:nvPr>
            <p:ph type="pic" idx="2"/>
          </p:nvPr>
        </p:nvSpPr>
        <p:spPr>
          <a:xfrm>
            <a:off x="6129304" y="0"/>
            <a:ext cx="6062696" cy="68561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34"/>
          <p:cNvSpPr txBox="1">
            <a:spLocks noGrp="1"/>
          </p:cNvSpPr>
          <p:nvPr>
            <p:ph type="body" idx="1"/>
          </p:nvPr>
        </p:nvSpPr>
        <p:spPr>
          <a:xfrm>
            <a:off x="0" y="3429000"/>
            <a:ext cx="6129304" cy="27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i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/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34"/>
          <p:cNvSpPr txBox="1">
            <a:spLocks noGrp="1"/>
          </p:cNvSpPr>
          <p:nvPr>
            <p:ph type="body" idx="3"/>
          </p:nvPr>
        </p:nvSpPr>
        <p:spPr>
          <a:xfrm>
            <a:off x="1875949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body" idx="4"/>
          </p:nvPr>
        </p:nvSpPr>
        <p:spPr>
          <a:xfrm>
            <a:off x="0" y="1554163"/>
            <a:ext cx="6129304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3200"/>
              <a:buNone/>
              <a:defRPr sz="3200" b="0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50-50 Left Photo Layout with text">
  <p:cSld name="5_50-50 Left Photo Layout with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0" y="0"/>
            <a:ext cx="6094444" cy="685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6180534" y="3429000"/>
            <a:ext cx="6011466" cy="27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i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/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body" idx="3"/>
          </p:nvPr>
        </p:nvSpPr>
        <p:spPr>
          <a:xfrm>
            <a:off x="6180534" y="1554163"/>
            <a:ext cx="5791200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3200"/>
              <a:buNone/>
              <a:defRPr sz="3200" b="0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body" idx="4"/>
          </p:nvPr>
        </p:nvSpPr>
        <p:spPr>
          <a:xfrm>
            <a:off x="7743349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0_TITLE OR TRANSITION">
  <p:cSld name="00_TITLE OR TRANSITION">
    <p:bg>
      <p:bgPr>
        <a:solidFill>
          <a:schemeClr val="dk2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7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>
            <a:solidFill>
              <a:srgbClr val="75D1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0" name="Google Shape;70;p37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>
            <a:solidFill>
              <a:srgbClr val="75D1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1" name="Google Shape;71;p37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>
            <a:solidFill>
              <a:srgbClr val="75D1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2" name="Google Shape;72;p37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>
            <a:solidFill>
              <a:srgbClr val="75D1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3" name="Google Shape;73;p37"/>
          <p:cNvSpPr txBox="1">
            <a:spLocks noGrp="1"/>
          </p:cNvSpPr>
          <p:nvPr>
            <p:ph type="ctrTitle"/>
          </p:nvPr>
        </p:nvSpPr>
        <p:spPr>
          <a:xfrm>
            <a:off x="1219939" y="916229"/>
            <a:ext cx="9107555" cy="363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8000"/>
              <a:buFont typeface="Quattrocento Sans"/>
              <a:buNone/>
              <a:defRPr sz="8000" b="1" i="0">
                <a:solidFill>
                  <a:srgbClr val="F7FCF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with number">
  <p:cSld name="SECTION DIVIDER with number">
    <p:bg>
      <p:bgPr>
        <a:solidFill>
          <a:schemeClr val="dk2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8"/>
          <p:cNvSpPr/>
          <p:nvPr/>
        </p:nvSpPr>
        <p:spPr>
          <a:xfrm>
            <a:off x="3803737" y="-65233"/>
            <a:ext cx="4584526" cy="2297766"/>
          </a:xfrm>
          <a:custGeom>
            <a:avLst/>
            <a:gdLst/>
            <a:ahLst/>
            <a:cxnLst/>
            <a:rect l="l" t="t" r="r" b="b"/>
            <a:pathLst>
              <a:path w="4584526" h="2297766" extrusionOk="0">
                <a:moveTo>
                  <a:pt x="278" y="0"/>
                </a:moveTo>
                <a:lnTo>
                  <a:pt x="4584248" y="0"/>
                </a:lnTo>
                <a:lnTo>
                  <a:pt x="4584526" y="5503"/>
                </a:lnTo>
                <a:cubicBezTo>
                  <a:pt x="4584526" y="1271485"/>
                  <a:pt x="3558245" y="2297766"/>
                  <a:pt x="2292263" y="2297766"/>
                </a:cubicBezTo>
                <a:cubicBezTo>
                  <a:pt x="1026281" y="2297766"/>
                  <a:pt x="0" y="1271485"/>
                  <a:pt x="0" y="55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" name="Google Shape;76;p38"/>
          <p:cNvSpPr txBox="1"/>
          <p:nvPr/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Quattrocento Sans"/>
              <a:buNone/>
            </a:pPr>
            <a:endParaRPr sz="1100" b="0" i="0" u="none" strike="noStrike" cap="non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" name="Google Shape;77;p38"/>
          <p:cNvSpPr txBox="1">
            <a:spLocks noGrp="1"/>
          </p:cNvSpPr>
          <p:nvPr>
            <p:ph type="title"/>
          </p:nvPr>
        </p:nvSpPr>
        <p:spPr>
          <a:xfrm>
            <a:off x="302995" y="3383280"/>
            <a:ext cx="11660405" cy="625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45700" rIns="457200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4800"/>
              <a:buFont typeface="Quattrocento Sans"/>
              <a:buNone/>
              <a:defRPr sz="4800" b="1" i="0">
                <a:solidFill>
                  <a:srgbClr val="F7FCF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8"/>
          <p:cNvSpPr txBox="1">
            <a:spLocks noGrp="1"/>
          </p:cNvSpPr>
          <p:nvPr>
            <p:ph type="body" idx="1"/>
          </p:nvPr>
        </p:nvSpPr>
        <p:spPr>
          <a:xfrm>
            <a:off x="3923323" y="186061"/>
            <a:ext cx="4376615" cy="627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38"/>
          <p:cNvSpPr txBox="1">
            <a:spLocks noGrp="1"/>
          </p:cNvSpPr>
          <p:nvPr>
            <p:ph type="body" idx="2"/>
          </p:nvPr>
        </p:nvSpPr>
        <p:spPr>
          <a:xfrm>
            <a:off x="304801" y="4206240"/>
            <a:ext cx="11658600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45700" rIns="457200" bIns="45700" anchor="t" anchorCtr="0">
            <a:spAutoFit/>
          </a:bodyPr>
          <a:lstStyle>
            <a:lvl1pPr marL="457200" marR="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EFEFE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38"/>
          <p:cNvSpPr txBox="1">
            <a:spLocks noGrp="1"/>
          </p:cNvSpPr>
          <p:nvPr>
            <p:ph type="body" idx="3"/>
          </p:nvPr>
        </p:nvSpPr>
        <p:spPr>
          <a:xfrm>
            <a:off x="5737094" y="1007413"/>
            <a:ext cx="79220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8000"/>
              <a:buNone/>
              <a:defRPr sz="8000" b="1" i="0" u="none" strike="noStrike" cap="none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ONUT BASE SECTION DIVIDER">
  <p:cSld name="DONUT BASE SECTION DIVIDER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9"/>
          <p:cNvSpPr/>
          <p:nvPr/>
        </p:nvSpPr>
        <p:spPr>
          <a:xfrm>
            <a:off x="2861702" y="157952"/>
            <a:ext cx="6483179" cy="6483179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3" name="Google Shape;83;p39"/>
          <p:cNvSpPr txBox="1">
            <a:spLocks noGrp="1"/>
          </p:cNvSpPr>
          <p:nvPr>
            <p:ph type="ctrTitle"/>
          </p:nvPr>
        </p:nvSpPr>
        <p:spPr>
          <a:xfrm>
            <a:off x="3448777" y="2935629"/>
            <a:ext cx="5208335" cy="92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Quattrocento Sans"/>
              <a:buNone/>
              <a:defRPr sz="4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9"/>
          <p:cNvSpPr/>
          <p:nvPr/>
        </p:nvSpPr>
        <p:spPr>
          <a:xfrm>
            <a:off x="3448777" y="745024"/>
            <a:ext cx="5309024" cy="5309025"/>
          </a:xfrm>
          <a:prstGeom prst="ellipse">
            <a:avLst/>
          </a:prstGeom>
          <a:noFill/>
          <a:ln w="184150" cap="rnd" cmpd="sng">
            <a:solidFill>
              <a:schemeClr val="accent4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Quote dark option FLUSH LEFT">
  <p:cSld name="3_Quote dark option FLUSH LEFT">
    <p:bg>
      <p:bgPr>
        <a:solidFill>
          <a:srgbClr val="0C0C0C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0"/>
          <p:cNvSpPr txBox="1">
            <a:spLocks noGrp="1"/>
          </p:cNvSpPr>
          <p:nvPr>
            <p:ph type="body" idx="1"/>
          </p:nvPr>
        </p:nvSpPr>
        <p:spPr>
          <a:xfrm>
            <a:off x="304800" y="2884235"/>
            <a:ext cx="11658600" cy="1089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3600"/>
              <a:buNone/>
              <a:defRPr sz="3600" b="0">
                <a:solidFill>
                  <a:srgbClr val="F7FC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3600"/>
              <a:buNone/>
              <a:defRPr sz="3600" b="1">
                <a:solidFill>
                  <a:srgbClr val="F7FCF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40"/>
          <p:cNvSpPr/>
          <p:nvPr/>
        </p:nvSpPr>
        <p:spPr>
          <a:xfrm>
            <a:off x="129521" y="0"/>
            <a:ext cx="2749481" cy="1364786"/>
          </a:xfrm>
          <a:custGeom>
            <a:avLst/>
            <a:gdLst/>
            <a:ahLst/>
            <a:cxnLst/>
            <a:rect l="l" t="t" r="r" b="b"/>
            <a:pathLst>
              <a:path w="4741280" h="2353474" extrusionOk="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8" name="Google Shape;88;p40"/>
          <p:cNvSpPr txBox="1">
            <a:spLocks noGrp="1"/>
          </p:cNvSpPr>
          <p:nvPr>
            <p:ph type="body" idx="2"/>
          </p:nvPr>
        </p:nvSpPr>
        <p:spPr>
          <a:xfrm>
            <a:off x="3865562" y="5276808"/>
            <a:ext cx="809783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Quote dark option CENTERED">
  <p:cSld name="1_Quote dark option CENTERED">
    <p:bg>
      <p:bgPr>
        <a:solidFill>
          <a:srgbClr val="0C0C0C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1"/>
          <p:cNvSpPr txBox="1">
            <a:spLocks noGrp="1"/>
          </p:cNvSpPr>
          <p:nvPr>
            <p:ph type="body" idx="1"/>
          </p:nvPr>
        </p:nvSpPr>
        <p:spPr>
          <a:xfrm>
            <a:off x="304800" y="2884235"/>
            <a:ext cx="11658600" cy="1089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3600"/>
              <a:buNone/>
              <a:defRPr sz="3600" b="0">
                <a:solidFill>
                  <a:srgbClr val="F7FCFF"/>
                </a:solidFill>
              </a:defRPr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3600"/>
              <a:buNone/>
              <a:defRPr sz="3600" b="1">
                <a:solidFill>
                  <a:srgbClr val="F7FCF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41"/>
          <p:cNvSpPr/>
          <p:nvPr/>
        </p:nvSpPr>
        <p:spPr>
          <a:xfrm>
            <a:off x="129521" y="0"/>
            <a:ext cx="2749481" cy="1364786"/>
          </a:xfrm>
          <a:custGeom>
            <a:avLst/>
            <a:gdLst/>
            <a:ahLst/>
            <a:cxnLst/>
            <a:rect l="l" t="t" r="r" b="b"/>
            <a:pathLst>
              <a:path w="4741280" h="2353474" extrusionOk="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2" name="Google Shape;92;p41"/>
          <p:cNvSpPr txBox="1">
            <a:spLocks noGrp="1"/>
          </p:cNvSpPr>
          <p:nvPr>
            <p:ph type="body" idx="2"/>
          </p:nvPr>
        </p:nvSpPr>
        <p:spPr>
          <a:xfrm>
            <a:off x="3865562" y="5276808"/>
            <a:ext cx="809783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allout with small Non-bulleted">
  <p:cSld name="4_Callout with small Non-bulleted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2"/>
          <p:cNvSpPr/>
          <p:nvPr/>
        </p:nvSpPr>
        <p:spPr>
          <a:xfrm>
            <a:off x="129521" y="0"/>
            <a:ext cx="4741280" cy="2353474"/>
          </a:xfrm>
          <a:custGeom>
            <a:avLst/>
            <a:gdLst/>
            <a:ahLst/>
            <a:cxnLst/>
            <a:rect l="l" t="t" r="r" b="b"/>
            <a:pathLst>
              <a:path w="4741280" h="2353474" extrusionOk="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5" name="Google Shape;95;p42"/>
          <p:cNvSpPr txBox="1">
            <a:spLocks noGrp="1"/>
          </p:cNvSpPr>
          <p:nvPr>
            <p:ph type="body" idx="1"/>
          </p:nvPr>
        </p:nvSpPr>
        <p:spPr>
          <a:xfrm>
            <a:off x="304800" y="2472751"/>
            <a:ext cx="4566001" cy="1643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Noto Sans Symbols"/>
              <a:buNone/>
              <a:defRPr sz="2800" b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961"/>
              <a:buNone/>
              <a:defRPr sz="1961"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61"/>
              <a:buNone/>
              <a:defRPr sz="1961"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42"/>
          <p:cNvSpPr txBox="1">
            <a:spLocks noGrp="1"/>
          </p:cNvSpPr>
          <p:nvPr>
            <p:ph type="body" idx="2"/>
          </p:nvPr>
        </p:nvSpPr>
        <p:spPr>
          <a:xfrm>
            <a:off x="6096000" y="419100"/>
            <a:ext cx="5671764" cy="1705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765"/>
              <a:buNone/>
              <a:defRPr sz="1765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68"/>
              <a:buNone/>
              <a:defRPr sz="1568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372"/>
              <a:buNone/>
              <a:defRPr sz="1372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372"/>
              <a:buNone/>
              <a:defRPr sz="1372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42"/>
          <p:cNvSpPr txBox="1">
            <a:spLocks noGrp="1"/>
          </p:cNvSpPr>
          <p:nvPr>
            <p:ph type="sldNum" idx="12"/>
          </p:nvPr>
        </p:nvSpPr>
        <p:spPr>
          <a:xfrm>
            <a:off x="11750600" y="6484937"/>
            <a:ext cx="42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42"/>
          <p:cNvSpPr txBox="1">
            <a:spLocks noGrp="1"/>
          </p:cNvSpPr>
          <p:nvPr>
            <p:ph type="title"/>
          </p:nvPr>
        </p:nvSpPr>
        <p:spPr>
          <a:xfrm>
            <a:off x="555244" y="0"/>
            <a:ext cx="4083304" cy="192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20600" rIns="146300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attrocento Sans"/>
              <a:buNone/>
              <a:defRPr sz="3200" b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2"/>
          <p:cNvSpPr txBox="1">
            <a:spLocks noGrp="1"/>
          </p:cNvSpPr>
          <p:nvPr>
            <p:ph type="body" idx="3"/>
          </p:nvPr>
        </p:nvSpPr>
        <p:spPr>
          <a:xfrm>
            <a:off x="6096000" y="2697329"/>
            <a:ext cx="5671764" cy="1705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765"/>
              <a:buNone/>
              <a:defRPr sz="1765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68"/>
              <a:buNone/>
              <a:defRPr sz="1568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372"/>
              <a:buNone/>
              <a:defRPr sz="1372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372"/>
              <a:buNone/>
              <a:defRPr sz="1372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42"/>
          <p:cNvSpPr txBox="1">
            <a:spLocks noGrp="1"/>
          </p:cNvSpPr>
          <p:nvPr>
            <p:ph type="body" idx="4"/>
          </p:nvPr>
        </p:nvSpPr>
        <p:spPr>
          <a:xfrm>
            <a:off x="6096000" y="4975558"/>
            <a:ext cx="5671764" cy="1705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765"/>
              <a:buNone/>
              <a:defRPr sz="1765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68"/>
              <a:buNone/>
              <a:defRPr sz="1568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372"/>
              <a:buNone/>
              <a:defRPr sz="1372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372"/>
              <a:buNone/>
              <a:defRPr sz="1372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allout with small Non-bulleted">
  <p:cSld name="7_Callout with small Non-bulleted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3"/>
          <p:cNvSpPr/>
          <p:nvPr/>
        </p:nvSpPr>
        <p:spPr>
          <a:xfrm>
            <a:off x="129521" y="0"/>
            <a:ext cx="4741280" cy="2353474"/>
          </a:xfrm>
          <a:custGeom>
            <a:avLst/>
            <a:gdLst/>
            <a:ahLst/>
            <a:cxnLst/>
            <a:rect l="l" t="t" r="r" b="b"/>
            <a:pathLst>
              <a:path w="4741280" h="2353474" extrusionOk="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3" name="Google Shape;103;p43"/>
          <p:cNvSpPr txBox="1">
            <a:spLocks noGrp="1"/>
          </p:cNvSpPr>
          <p:nvPr>
            <p:ph type="body" idx="1"/>
          </p:nvPr>
        </p:nvSpPr>
        <p:spPr>
          <a:xfrm>
            <a:off x="6096000" y="431800"/>
            <a:ext cx="5371038" cy="1830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23"/>
              <a:buFont typeface="Noto Sans Symbols"/>
              <a:buNone/>
              <a:defRPr sz="3137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961"/>
              <a:buNone/>
              <a:defRPr sz="1961"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61"/>
              <a:buNone/>
              <a:defRPr sz="1961"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43"/>
          <p:cNvSpPr txBox="1">
            <a:spLocks noGrp="1"/>
          </p:cNvSpPr>
          <p:nvPr>
            <p:ph type="body" idx="2"/>
          </p:nvPr>
        </p:nvSpPr>
        <p:spPr>
          <a:xfrm>
            <a:off x="293687" y="3436331"/>
            <a:ext cx="2286000" cy="180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146300" rIns="18287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1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1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43"/>
          <p:cNvSpPr txBox="1">
            <a:spLocks noGrp="1"/>
          </p:cNvSpPr>
          <p:nvPr>
            <p:ph type="title"/>
          </p:nvPr>
        </p:nvSpPr>
        <p:spPr>
          <a:xfrm>
            <a:off x="555244" y="0"/>
            <a:ext cx="4083304" cy="192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20600" rIns="146300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attrocento Sans"/>
              <a:buNone/>
              <a:defRPr sz="3200" b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3"/>
          <p:cNvSpPr txBox="1">
            <a:spLocks noGrp="1"/>
          </p:cNvSpPr>
          <p:nvPr>
            <p:ph type="body" idx="3"/>
          </p:nvPr>
        </p:nvSpPr>
        <p:spPr>
          <a:xfrm>
            <a:off x="2661017" y="3436331"/>
            <a:ext cx="2286000" cy="180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1463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100" b="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100" b="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43"/>
          <p:cNvSpPr txBox="1">
            <a:spLocks noGrp="1"/>
          </p:cNvSpPr>
          <p:nvPr>
            <p:ph type="body" idx="4"/>
          </p:nvPr>
        </p:nvSpPr>
        <p:spPr>
          <a:xfrm>
            <a:off x="5028347" y="3436331"/>
            <a:ext cx="2286000" cy="180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1463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100" b="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100" b="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43"/>
          <p:cNvSpPr txBox="1">
            <a:spLocks noGrp="1"/>
          </p:cNvSpPr>
          <p:nvPr>
            <p:ph type="body" idx="5"/>
          </p:nvPr>
        </p:nvSpPr>
        <p:spPr>
          <a:xfrm>
            <a:off x="7395677" y="3436331"/>
            <a:ext cx="2286000" cy="180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1463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100" b="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100" b="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43"/>
          <p:cNvSpPr txBox="1">
            <a:spLocks noGrp="1"/>
          </p:cNvSpPr>
          <p:nvPr>
            <p:ph type="body" idx="6"/>
          </p:nvPr>
        </p:nvSpPr>
        <p:spPr>
          <a:xfrm>
            <a:off x="9763006" y="3436331"/>
            <a:ext cx="2286000" cy="1802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1463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 b="1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100" b="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100"/>
              <a:buNone/>
              <a:defRPr sz="1100" b="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43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,  5 Pillars smaller text">
  <p:cSld name="8_Title,  5 Pillars smaller 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4"/>
          <p:cNvSpPr/>
          <p:nvPr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3" name="Google Shape;113;p44"/>
          <p:cNvSpPr txBox="1">
            <a:spLocks noGrp="1"/>
          </p:cNvSpPr>
          <p:nvPr>
            <p:ph type="body" idx="1"/>
          </p:nvPr>
        </p:nvSpPr>
        <p:spPr>
          <a:xfrm>
            <a:off x="304800" y="2598127"/>
            <a:ext cx="3714704" cy="2524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44"/>
          <p:cNvSpPr txBox="1">
            <a:spLocks noGrp="1"/>
          </p:cNvSpPr>
          <p:nvPr>
            <p:ph type="body" idx="2"/>
          </p:nvPr>
        </p:nvSpPr>
        <p:spPr>
          <a:xfrm>
            <a:off x="4168631" y="2598127"/>
            <a:ext cx="3840480" cy="2524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44"/>
          <p:cNvSpPr txBox="1">
            <a:spLocks noGrp="1"/>
          </p:cNvSpPr>
          <p:nvPr>
            <p:ph type="body" idx="3"/>
          </p:nvPr>
        </p:nvSpPr>
        <p:spPr>
          <a:xfrm>
            <a:off x="8158238" y="2598127"/>
            <a:ext cx="3773077" cy="2524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44"/>
          <p:cNvSpPr/>
          <p:nvPr/>
        </p:nvSpPr>
        <p:spPr>
          <a:xfrm>
            <a:off x="129521" y="0"/>
            <a:ext cx="2749481" cy="1364786"/>
          </a:xfrm>
          <a:custGeom>
            <a:avLst/>
            <a:gdLst/>
            <a:ahLst/>
            <a:cxnLst/>
            <a:rect l="l" t="t" r="r" b="b"/>
            <a:pathLst>
              <a:path w="4741280" h="2353474" extrusionOk="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7" name="Google Shape;117;p44"/>
          <p:cNvSpPr txBox="1">
            <a:spLocks noGrp="1"/>
          </p:cNvSpPr>
          <p:nvPr>
            <p:ph type="title"/>
          </p:nvPr>
        </p:nvSpPr>
        <p:spPr>
          <a:xfrm>
            <a:off x="316322" y="339408"/>
            <a:ext cx="2375877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attrocento Sans"/>
              <a:buNone/>
              <a:defRPr sz="3200" b="0" i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44"/>
          <p:cNvSpPr txBox="1">
            <a:spLocks noGrp="1"/>
          </p:cNvSpPr>
          <p:nvPr>
            <p:ph type="body" idx="4"/>
          </p:nvPr>
        </p:nvSpPr>
        <p:spPr>
          <a:xfrm>
            <a:off x="2879003" y="419100"/>
            <a:ext cx="9084398" cy="1370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44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,  5 Pillars smaller text">
  <p:cSld name="2_Title,  5 Pillars smaller 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5"/>
          <p:cNvSpPr/>
          <p:nvPr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2" name="Google Shape;122;p45"/>
          <p:cNvSpPr txBox="1">
            <a:spLocks noGrp="1"/>
          </p:cNvSpPr>
          <p:nvPr>
            <p:ph type="body" idx="1"/>
          </p:nvPr>
        </p:nvSpPr>
        <p:spPr>
          <a:xfrm>
            <a:off x="68658" y="3493674"/>
            <a:ext cx="2377440" cy="2226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45"/>
          <p:cNvSpPr txBox="1">
            <a:spLocks noGrp="1"/>
          </p:cNvSpPr>
          <p:nvPr>
            <p:ph type="sldNum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4" name="Google Shape;124;p45"/>
          <p:cNvSpPr txBox="1">
            <a:spLocks noGrp="1"/>
          </p:cNvSpPr>
          <p:nvPr>
            <p:ph type="body" idx="2"/>
          </p:nvPr>
        </p:nvSpPr>
        <p:spPr>
          <a:xfrm>
            <a:off x="2483635" y="3493674"/>
            <a:ext cx="2377440" cy="2226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45"/>
          <p:cNvSpPr txBox="1">
            <a:spLocks noGrp="1"/>
          </p:cNvSpPr>
          <p:nvPr>
            <p:ph type="body" idx="3"/>
          </p:nvPr>
        </p:nvSpPr>
        <p:spPr>
          <a:xfrm>
            <a:off x="4898612" y="3493674"/>
            <a:ext cx="2377440" cy="2226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45"/>
          <p:cNvSpPr txBox="1">
            <a:spLocks noGrp="1"/>
          </p:cNvSpPr>
          <p:nvPr>
            <p:ph type="body" idx="4"/>
          </p:nvPr>
        </p:nvSpPr>
        <p:spPr>
          <a:xfrm>
            <a:off x="7313589" y="3493674"/>
            <a:ext cx="2377440" cy="2226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45"/>
          <p:cNvSpPr txBox="1">
            <a:spLocks noGrp="1"/>
          </p:cNvSpPr>
          <p:nvPr>
            <p:ph type="body" idx="5"/>
          </p:nvPr>
        </p:nvSpPr>
        <p:spPr>
          <a:xfrm>
            <a:off x="9728566" y="3493674"/>
            <a:ext cx="2377440" cy="2226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45"/>
          <p:cNvSpPr/>
          <p:nvPr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9" name="Google Shape;129;p45"/>
          <p:cNvSpPr/>
          <p:nvPr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0" name="Google Shape;130;p45"/>
          <p:cNvSpPr/>
          <p:nvPr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1" name="Google Shape;131;p45"/>
          <p:cNvSpPr/>
          <p:nvPr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2" name="Google Shape;132;p45"/>
          <p:cNvSpPr/>
          <p:nvPr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3" name="Google Shape;133;p45"/>
          <p:cNvSpPr txBox="1">
            <a:spLocks noGrp="1"/>
          </p:cNvSpPr>
          <p:nvPr>
            <p:ph type="body" idx="6"/>
          </p:nvPr>
        </p:nvSpPr>
        <p:spPr>
          <a:xfrm>
            <a:off x="0" y="470361"/>
            <a:ext cx="12192000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Arial"/>
              <a:buNone/>
              <a:defRPr sz="3200" b="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45"/>
          <p:cNvSpPr txBox="1">
            <a:spLocks noGrp="1"/>
          </p:cNvSpPr>
          <p:nvPr>
            <p:ph type="body" idx="7"/>
          </p:nvPr>
        </p:nvSpPr>
        <p:spPr>
          <a:xfrm>
            <a:off x="68658" y="2577396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45"/>
          <p:cNvSpPr txBox="1">
            <a:spLocks noGrp="1"/>
          </p:cNvSpPr>
          <p:nvPr>
            <p:ph type="body" idx="8"/>
          </p:nvPr>
        </p:nvSpPr>
        <p:spPr>
          <a:xfrm>
            <a:off x="2483635" y="2577396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 b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45"/>
          <p:cNvSpPr txBox="1">
            <a:spLocks noGrp="1"/>
          </p:cNvSpPr>
          <p:nvPr>
            <p:ph type="body" idx="9"/>
          </p:nvPr>
        </p:nvSpPr>
        <p:spPr>
          <a:xfrm>
            <a:off x="4898612" y="2577396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45"/>
          <p:cNvSpPr txBox="1">
            <a:spLocks noGrp="1"/>
          </p:cNvSpPr>
          <p:nvPr>
            <p:ph type="body" idx="13"/>
          </p:nvPr>
        </p:nvSpPr>
        <p:spPr>
          <a:xfrm>
            <a:off x="7313589" y="2577396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45"/>
          <p:cNvSpPr txBox="1">
            <a:spLocks noGrp="1"/>
          </p:cNvSpPr>
          <p:nvPr>
            <p:ph type="body" idx="14"/>
          </p:nvPr>
        </p:nvSpPr>
        <p:spPr>
          <a:xfrm>
            <a:off x="9728566" y="2577396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/>
                                        <p:tgtEl>
                                          <p:spTgt spid="1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/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/>
                                        <p:tgtEl>
                                          <p:spTgt spid="1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/>
                                        <p:tgtEl>
                                          <p:spTgt spid="1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/>
                                        <p:tgtEl>
                                          <p:spTgt spid="1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75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75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75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75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50-50 Right Photo Layout">
  <p:cSld name="3_50-50 Right Photo Layou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6"/>
          <p:cNvSpPr>
            <a:spLocks noGrp="1"/>
          </p:cNvSpPr>
          <p:nvPr>
            <p:ph type="pic" idx="2"/>
          </p:nvPr>
        </p:nvSpPr>
        <p:spPr>
          <a:xfrm>
            <a:off x="6129304" y="0"/>
            <a:ext cx="6062696" cy="68561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46"/>
          <p:cNvSpPr txBox="1">
            <a:spLocks noGrp="1"/>
          </p:cNvSpPr>
          <p:nvPr>
            <p:ph type="body" idx="1"/>
          </p:nvPr>
        </p:nvSpPr>
        <p:spPr>
          <a:xfrm>
            <a:off x="1875949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200"/>
              <a:buNone/>
              <a:defRPr sz="22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 sz="16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46"/>
          <p:cNvSpPr txBox="1">
            <a:spLocks noGrp="1"/>
          </p:cNvSpPr>
          <p:nvPr>
            <p:ph type="body" idx="3"/>
          </p:nvPr>
        </p:nvSpPr>
        <p:spPr>
          <a:xfrm>
            <a:off x="0" y="3428050"/>
            <a:ext cx="6129304" cy="27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i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/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46"/>
          <p:cNvSpPr txBox="1">
            <a:spLocks noGrp="1"/>
          </p:cNvSpPr>
          <p:nvPr>
            <p:ph type="body" idx="4"/>
          </p:nvPr>
        </p:nvSpPr>
        <p:spPr>
          <a:xfrm>
            <a:off x="0" y="1554163"/>
            <a:ext cx="6096000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3200"/>
              <a:buNone/>
              <a:defRPr sz="3200" b="0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46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50-50 Left Photo Layout with text">
  <p:cSld name="4_50-50 Left Photo Layout with 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7"/>
          <p:cNvSpPr>
            <a:spLocks noGrp="1"/>
          </p:cNvSpPr>
          <p:nvPr>
            <p:ph type="pic" idx="2"/>
          </p:nvPr>
        </p:nvSpPr>
        <p:spPr>
          <a:xfrm flipH="1">
            <a:off x="0" y="0"/>
            <a:ext cx="6094444" cy="6856100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47"/>
          <p:cNvSpPr txBox="1">
            <a:spLocks noGrp="1"/>
          </p:cNvSpPr>
          <p:nvPr>
            <p:ph type="body" idx="1"/>
          </p:nvPr>
        </p:nvSpPr>
        <p:spPr>
          <a:xfrm>
            <a:off x="6138266" y="3457545"/>
            <a:ext cx="6053733" cy="275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3600" b="0" i="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  <a:defRPr sz="2800"/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2000"/>
              <a:buNone/>
              <a:defRPr sz="2000" b="1"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47"/>
          <p:cNvSpPr txBox="1">
            <a:spLocks noGrp="1"/>
          </p:cNvSpPr>
          <p:nvPr>
            <p:ph type="body" idx="3"/>
          </p:nvPr>
        </p:nvSpPr>
        <p:spPr>
          <a:xfrm>
            <a:off x="6138267" y="1554164"/>
            <a:ext cx="5875734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  <a:defRPr sz="3200" b="0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47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allout with small Non-bulleted">
  <p:cSld name="2_Callout with small Non-bulleted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8"/>
          <p:cNvSpPr/>
          <p:nvPr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2" name="Google Shape;152;p48"/>
          <p:cNvSpPr txBox="1">
            <a:spLocks noGrp="1"/>
          </p:cNvSpPr>
          <p:nvPr>
            <p:ph type="body" idx="1"/>
          </p:nvPr>
        </p:nvSpPr>
        <p:spPr>
          <a:xfrm>
            <a:off x="269240" y="3367878"/>
            <a:ext cx="5192775" cy="1830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23"/>
              <a:buFont typeface="Noto Sans Symbols"/>
              <a:buNone/>
              <a:defRPr sz="3137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961"/>
              <a:buNone/>
              <a:defRPr sz="1961"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61"/>
              <a:buNone/>
              <a:defRPr sz="1961"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8"/>
          <p:cNvSpPr txBox="1">
            <a:spLocks noGrp="1"/>
          </p:cNvSpPr>
          <p:nvPr>
            <p:ph type="body" idx="2"/>
          </p:nvPr>
        </p:nvSpPr>
        <p:spPr>
          <a:xfrm>
            <a:off x="6253316" y="3503950"/>
            <a:ext cx="5671764" cy="1705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1"/>
              <a:buNone/>
              <a:defRPr sz="1961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765"/>
              <a:buNone/>
              <a:defRPr sz="1765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68"/>
              <a:buNone/>
              <a:defRPr sz="1568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372"/>
              <a:buNone/>
              <a:defRPr sz="1372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372"/>
              <a:buNone/>
              <a:defRPr sz="1372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48"/>
          <p:cNvSpPr>
            <a:spLocks noGrp="1"/>
          </p:cNvSpPr>
          <p:nvPr>
            <p:ph type="pic" idx="3"/>
          </p:nvPr>
        </p:nvSpPr>
        <p:spPr>
          <a:xfrm>
            <a:off x="0" y="0"/>
            <a:ext cx="12192000" cy="2974848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48"/>
          <p:cNvSpPr txBox="1">
            <a:spLocks noGrp="1"/>
          </p:cNvSpPr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8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chemeClr val="dk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26"/>
          <p:cNvSpPr txBox="1">
            <a:spLocks noGrp="1"/>
          </p:cNvSpPr>
          <p:nvPr>
            <p:ph type="sldNum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0" name="Google Shape;160;p26"/>
          <p:cNvSpPr txBox="1">
            <a:spLocks noGrp="1"/>
          </p:cNvSpPr>
          <p:nvPr>
            <p:ph type="title"/>
          </p:nvPr>
        </p:nvSpPr>
        <p:spPr>
          <a:xfrm>
            <a:off x="966652" y="2567613"/>
            <a:ext cx="8804365" cy="1403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8800"/>
              <a:buFont typeface="Quattrocento Sans"/>
              <a:buNone/>
              <a:defRPr sz="8800" b="1" i="0">
                <a:solidFill>
                  <a:srgbClr val="F7FCF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6"/>
          <p:cNvSpPr txBox="1">
            <a:spLocks noGrp="1"/>
          </p:cNvSpPr>
          <p:nvPr>
            <p:ph type="body" idx="1"/>
          </p:nvPr>
        </p:nvSpPr>
        <p:spPr>
          <a:xfrm>
            <a:off x="1581150" y="3971108"/>
            <a:ext cx="9461500" cy="75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FCFF"/>
              </a:buClr>
              <a:buSzPts val="4800"/>
              <a:buNone/>
              <a:defRPr sz="4800" b="1" i="0">
                <a:solidFill>
                  <a:srgbClr val="F7FCF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 with Picture">
  <p:cSld name="2_Blank with Picture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9"/>
          <p:cNvSpPr txBox="1">
            <a:spLocks noGrp="1"/>
          </p:cNvSpPr>
          <p:nvPr>
            <p:ph type="sldNum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49"/>
          <p:cNvSpPr>
            <a:spLocks noGrp="1"/>
          </p:cNvSpPr>
          <p:nvPr>
            <p:ph type="pic" idx="2"/>
          </p:nvPr>
        </p:nvSpPr>
        <p:spPr>
          <a:xfrm>
            <a:off x="0" y="0"/>
            <a:ext cx="12066954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0"/>
          <p:cNvSpPr txBox="1">
            <a:spLocks noGrp="1"/>
          </p:cNvSpPr>
          <p:nvPr>
            <p:ph type="sldNum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eps" type="blank">
  <p:cSld name="BLANK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175"/>
            <a:ext cx="12192000" cy="685164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51"/>
          <p:cNvSpPr txBox="1">
            <a:spLocks noGrp="1"/>
          </p:cNvSpPr>
          <p:nvPr>
            <p:ph type="sldNum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0" name="Google Shape;170;p51">
            <a:hlinkClick r:id="rId3"/>
          </p:cNvPr>
          <p:cNvSpPr/>
          <p:nvPr/>
        </p:nvSpPr>
        <p:spPr>
          <a:xfrm>
            <a:off x="4961284" y="93791"/>
            <a:ext cx="2269433" cy="3165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Quattrocento Sans"/>
              <a:buNone/>
            </a:pPr>
            <a:r>
              <a:rPr lang="en-US" sz="105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Neal Creative  | click &amp; </a:t>
            </a:r>
            <a:r>
              <a:rPr lang="en-US" sz="105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Learn more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1">
            <a:hlinkClick r:id="rId4"/>
          </p:cNvPr>
          <p:cNvSpPr/>
          <p:nvPr/>
        </p:nvSpPr>
        <p:spPr>
          <a:xfrm>
            <a:off x="0" y="6548363"/>
            <a:ext cx="1209664" cy="34623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Quattrocento Sans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Neal Creative </a:t>
            </a:r>
            <a:r>
              <a:rPr lang="en-US" sz="9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©</a:t>
            </a:r>
            <a:r>
              <a:rPr lang="en-US" sz="1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1000" b="1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72" name="Google Shape;172;p51"/>
          <p:cNvGrpSpPr/>
          <p:nvPr/>
        </p:nvGrpSpPr>
        <p:grpSpPr>
          <a:xfrm>
            <a:off x="5976075" y="3634505"/>
            <a:ext cx="1700633" cy="1798732"/>
            <a:chOff x="5976075" y="3634505"/>
            <a:chExt cx="1700633" cy="1798732"/>
          </a:xfrm>
        </p:grpSpPr>
        <p:pic>
          <p:nvPicPr>
            <p:cNvPr id="173" name="Google Shape;173;p5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061135" y="4142336"/>
              <a:ext cx="860601" cy="12909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51"/>
            <p:cNvSpPr txBox="1"/>
            <p:nvPr/>
          </p:nvSpPr>
          <p:spPr>
            <a:xfrm>
              <a:off x="5976075" y="3634505"/>
              <a:ext cx="1700633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-US" sz="900" b="0" i="0" u="none" strike="noStrike" cap="none">
                  <a:solidFill>
                    <a:srgbClr val="595959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TIP </a:t>
              </a:r>
              <a:r>
                <a:rPr lang="en-US" sz="900" b="0" i="0" u="none" strike="noStrike" cap="none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│ Use the built-in c</a:t>
              </a:r>
              <a:r>
                <a:rPr lang="en-US" sz="900" b="0" i="0" u="none" strike="noStrike" cap="none">
                  <a:solidFill>
                    <a:srgbClr val="595959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olor palette with green and yellow for callouts and accents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OR TRANSITION">
  <p:cSld name="1_TITLE OR TRANSITION">
    <p:bg>
      <p:bgPr>
        <a:solidFill>
          <a:schemeClr val="dk2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2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>
            <a:solidFill>
              <a:srgbClr val="75D1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7" name="Google Shape;177;p52"/>
          <p:cNvSpPr/>
          <p:nvPr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>
            <a:solidFill>
              <a:srgbClr val="75D1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8" name="Google Shape;178;p52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>
            <a:solidFill>
              <a:srgbClr val="75D1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79" name="Google Shape;179;p52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>
            <a:solidFill>
              <a:srgbClr val="75D1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0" name="Google Shape;180;p52"/>
          <p:cNvSpPr txBox="1">
            <a:spLocks noGrp="1"/>
          </p:cNvSpPr>
          <p:nvPr>
            <p:ph type="ctrTitle"/>
          </p:nvPr>
        </p:nvSpPr>
        <p:spPr>
          <a:xfrm>
            <a:off x="1219939" y="916229"/>
            <a:ext cx="9107555" cy="363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8000"/>
              <a:buFont typeface="Quattrocento Sans"/>
              <a:buNone/>
              <a:defRPr sz="8000" b="1" i="0">
                <a:solidFill>
                  <a:srgbClr val="F7FCF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52">
            <a:hlinkClick r:id="rId2"/>
          </p:cNvPr>
          <p:cNvSpPr/>
          <p:nvPr/>
        </p:nvSpPr>
        <p:spPr>
          <a:xfrm>
            <a:off x="9005881" y="6316156"/>
            <a:ext cx="2466220" cy="36787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Neal Creative  | click &amp; </a:t>
            </a:r>
            <a:r>
              <a:rPr lang="en-US" sz="11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Learn more</a:t>
            </a:r>
            <a:endParaRPr sz="1100" b="1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2" name="Google Shape;182;p52">
            <a:hlinkClick r:id="rId2"/>
          </p:cNvPr>
          <p:cNvSpPr/>
          <p:nvPr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A57"/>
              </a:buClr>
              <a:buSzPts val="1000"/>
              <a:buFont typeface="Quattrocento Sans"/>
              <a:buNone/>
            </a:pPr>
            <a:r>
              <a:rPr lang="en-US" sz="1000" b="0" i="0" u="none" strike="noStrike" cap="none">
                <a:solidFill>
                  <a:srgbClr val="003A5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Neal Creative </a:t>
            </a:r>
            <a:r>
              <a:rPr lang="en-US" sz="900" b="0" i="0" u="none" strike="noStrike" cap="none">
                <a:solidFill>
                  <a:srgbClr val="003A5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©</a:t>
            </a:r>
            <a:r>
              <a:rPr lang="en-US" sz="1000" b="0" i="0" u="none" strike="noStrike" cap="none">
                <a:solidFill>
                  <a:srgbClr val="003A5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1000" b="1" i="0" u="none" strike="noStrike" cap="none">
              <a:solidFill>
                <a:srgbClr val="003A57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allout with small Non-bulleted">
  <p:cSld name="5_Callout with small Non-bulleted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3"/>
          <p:cNvSpPr/>
          <p:nvPr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5" name="Google Shape;185;p53"/>
          <p:cNvSpPr txBox="1">
            <a:spLocks noGrp="1"/>
          </p:cNvSpPr>
          <p:nvPr>
            <p:ph type="body" idx="1"/>
          </p:nvPr>
        </p:nvSpPr>
        <p:spPr>
          <a:xfrm>
            <a:off x="269240" y="3367878"/>
            <a:ext cx="5192775" cy="1830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23"/>
              <a:buFont typeface="Noto Sans Symbols"/>
              <a:buNone/>
              <a:defRPr sz="3137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961"/>
              <a:buNone/>
              <a:defRPr sz="1961"/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61"/>
              <a:buNone/>
              <a:defRPr sz="1961"/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53"/>
          <p:cNvSpPr txBox="1">
            <a:spLocks noGrp="1"/>
          </p:cNvSpPr>
          <p:nvPr>
            <p:ph type="body" idx="2"/>
          </p:nvPr>
        </p:nvSpPr>
        <p:spPr>
          <a:xfrm>
            <a:off x="6253316" y="3503950"/>
            <a:ext cx="5671764" cy="1705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61"/>
              <a:buNone/>
              <a:defRPr sz="1961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765"/>
              <a:buNone/>
              <a:defRPr sz="1765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68"/>
              <a:buNone/>
              <a:defRPr sz="1568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372"/>
              <a:buNone/>
              <a:defRPr sz="1372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372"/>
              <a:buNone/>
              <a:defRPr sz="1372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53"/>
          <p:cNvSpPr>
            <a:spLocks noGrp="1"/>
          </p:cNvSpPr>
          <p:nvPr>
            <p:ph type="pic" idx="3"/>
          </p:nvPr>
        </p:nvSpPr>
        <p:spPr>
          <a:xfrm>
            <a:off x="0" y="0"/>
            <a:ext cx="12192000" cy="2974848"/>
          </a:xfrm>
          <a:prstGeom prst="rect">
            <a:avLst/>
          </a:prstGeom>
          <a:noFill/>
          <a:ln>
            <a:noFill/>
          </a:ln>
        </p:spPr>
      </p:sp>
      <p:sp>
        <p:nvSpPr>
          <p:cNvPr id="188" name="Google Shape;188;p53">
            <a:hlinkClick r:id="rId2"/>
          </p:cNvPr>
          <p:cNvSpPr/>
          <p:nvPr/>
        </p:nvSpPr>
        <p:spPr>
          <a:xfrm>
            <a:off x="9089198" y="6298102"/>
            <a:ext cx="2466220" cy="367873"/>
          </a:xfrm>
          <a:prstGeom prst="roundRect">
            <a:avLst>
              <a:gd name="adj" fmla="val 50000"/>
            </a:avLst>
          </a:prstGeom>
          <a:solidFill>
            <a:srgbClr val="00456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Quattrocento Sans"/>
              <a:buNone/>
            </a:pPr>
            <a:r>
              <a:rPr lang="en-US" sz="110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Neal Creative  | click &amp; </a:t>
            </a:r>
            <a:r>
              <a:rPr lang="en-US" sz="1100" b="1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Learn more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53"/>
          <p:cNvSpPr txBox="1">
            <a:spLocks noGrp="1"/>
          </p:cNvSpPr>
          <p:nvPr>
            <p:ph type="title"/>
          </p:nvPr>
        </p:nvSpPr>
        <p:spPr>
          <a:xfrm>
            <a:off x="304800" y="419099"/>
            <a:ext cx="8917577" cy="625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53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1" name="Google Shape;191;p53">
            <a:hlinkClick r:id="rId3"/>
          </p:cNvPr>
          <p:cNvSpPr/>
          <p:nvPr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Quattrocento Sans"/>
              <a:buNone/>
            </a:pPr>
            <a:r>
              <a:rPr lang="en-US" sz="1000" b="0" i="0" u="none" strike="noStrike" cap="none">
                <a:solidFill>
                  <a:srgbClr val="BFBFB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Neal Creative </a:t>
            </a:r>
            <a:r>
              <a:rPr lang="en-US" sz="900" b="0" i="0" u="none" strike="noStrike" cap="none">
                <a:solidFill>
                  <a:srgbClr val="BFBFB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©</a:t>
            </a:r>
            <a:r>
              <a:rPr lang="en-US" sz="1000" b="0" i="0" u="none" strike="noStrike" cap="none">
                <a:solidFill>
                  <a:srgbClr val="BFBFB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1000" b="1" i="0" u="none" strike="noStrike" cap="none">
              <a:solidFill>
                <a:srgbClr val="BFBFB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27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slideLayout" Target="../slideLayouts/slideLayout26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body" idx="1"/>
          </p:nvPr>
        </p:nvSpPr>
        <p:spPr>
          <a:xfrm>
            <a:off x="304800" y="1275347"/>
            <a:ext cx="11658600" cy="1870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EFEFE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EFEFE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EFEFE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 sz="36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92">
          <p15:clr>
            <a:srgbClr val="F26B43"/>
          </p15:clr>
        </p15:guide>
        <p15:guide id="4" pos="7536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792">
          <p15:clr>
            <a:srgbClr val="F26B43"/>
          </p15:clr>
        </p15:guide>
        <p15:guide id="7" orient="horz" pos="420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4"/>
          <p:cNvSpPr txBox="1">
            <a:spLocks noGrp="1"/>
          </p:cNvSpPr>
          <p:nvPr>
            <p:ph type="body" idx="1"/>
          </p:nvPr>
        </p:nvSpPr>
        <p:spPr>
          <a:xfrm>
            <a:off x="304800" y="1275347"/>
            <a:ext cx="11658600" cy="1870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 sz="3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92">
          <p15:clr>
            <a:srgbClr val="F26B43"/>
          </p15:clr>
        </p15:guide>
        <p15:guide id="4" pos="7536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792">
          <p15:clr>
            <a:srgbClr val="F26B43"/>
          </p15:clr>
        </p15:guide>
        <p15:guide id="7" orient="horz" pos="42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.yeditepe.edu.tr/sites/international.yeditepe.edu.tr/files/inline-files/ulusal-ajans-erasmus-basvuru-platformu-online-basvuru-kilavuzu-3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urnaportal.ua.gov.tr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a.eu/european-union/about-eu/institutions-bodies_en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ass.cedefop.europa.eu/documents/curriculum-vitae/example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g"/><Relationship Id="rId4" Type="http://schemas.openxmlformats.org/officeDocument/2006/relationships/hyperlink" Target="https://erasmusintern.org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nternational.yeditepe.edu.tr/sites/international.yeditepe.edu.tr/files/2023-11/yabanci_dil_esdegerlik_tablosu.pdf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.yeditepe.edu.tr/sites/international.yeditepe.edu.tr/files/inline-files/guncelleme-erasmus-ogrenim-ve-staj-hareketliligi-hibe-dagitim-yontemi-ve-kesintileri.docx-1.pdf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international.yeditepe.edu.tr/sites/international.yeditepe.edu.tr/files/inline-files/guncelleme-erasmus-ogrenim-ve-staj-hareketliligi-hibe-dagitim-yontemi-ve-kesintileri.docx-1.pdf" TargetMode="External"/><Relationship Id="rId4" Type="http://schemas.openxmlformats.org/officeDocument/2006/relationships/image" Target="../media/image2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international.yeditepe.edu.tr/uluslararasi/akademik-birim-koordinatorleri" TargetMode="External"/><Relationship Id="rId3" Type="http://schemas.openxmlformats.org/officeDocument/2006/relationships/hyperlink" Target="https://international.yeditepe.edu.tr/uluslararasi" TargetMode="External"/><Relationship Id="rId7" Type="http://schemas.openxmlformats.org/officeDocument/2006/relationships/hyperlink" Target="https://international.yeditepe.edu.tr/uluslararasi/erasmus-giden-ogrenci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nternational.yeditepe.edu.tr/duyurular/erasmus-giden-ogrenci-sorucevap-oturumu" TargetMode="External"/><Relationship Id="rId5" Type="http://schemas.openxmlformats.org/officeDocument/2006/relationships/hyperlink" Target="https://international.yeditepe.edu.tr/duyurular/2024-25-erasmus-ogrenim-ve-staj-hareketliligi-bilgilendirme-seminerleri" TargetMode="External"/><Relationship Id="rId4" Type="http://schemas.openxmlformats.org/officeDocument/2006/relationships/hyperlink" Target="https://international.yeditepe.edu.tr/duyurular/2024-2025-erasmus-ogrenim-ve-staj-hareketliligi-basvuru-cagrisi" TargetMode="External"/><Relationship Id="rId9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outgoing@yeditepe.edu.t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"/>
          <p:cNvPicPr preferRelativeResize="0"/>
          <p:nvPr/>
        </p:nvPicPr>
        <p:blipFill rotWithShape="1">
          <a:blip r:embed="rId3">
            <a:alphaModFix/>
          </a:blip>
          <a:srcRect l="31155" t="1318" r="5698" b="-1318"/>
          <a:stretch/>
        </p:blipFill>
        <p:spPr>
          <a:xfrm>
            <a:off x="-1" y="-5579"/>
            <a:ext cx="12320338" cy="705741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"/>
          <p:cNvSpPr/>
          <p:nvPr/>
        </p:nvSpPr>
        <p:spPr>
          <a:xfrm>
            <a:off x="121570" y="94131"/>
            <a:ext cx="6369283" cy="6858001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9" name="Google Shape;199;p1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0" name="Google Shape;200;p1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1" name="Google Shape;201;p1"/>
          <p:cNvSpPr/>
          <p:nvPr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thinThick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2" name="Google Shape;202;p1"/>
          <p:cNvSpPr/>
          <p:nvPr/>
        </p:nvSpPr>
        <p:spPr>
          <a:xfrm flipH="1">
            <a:off x="7791296" y="4217402"/>
            <a:ext cx="2995659" cy="70407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7FC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3" name="Google Shape;203;p1"/>
          <p:cNvSpPr txBox="1"/>
          <p:nvPr/>
        </p:nvSpPr>
        <p:spPr>
          <a:xfrm>
            <a:off x="1679957" y="3280601"/>
            <a:ext cx="5909265" cy="874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8800"/>
              <a:buFont typeface="Quattrocento Sans"/>
              <a:buNone/>
            </a:pPr>
            <a:endParaRPr sz="8800" b="1" i="0" u="none" strike="noStrike" cap="none">
              <a:solidFill>
                <a:srgbClr val="F7FC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4" name="Google Shape;204;p1"/>
          <p:cNvSpPr txBox="1">
            <a:spLocks noGrp="1"/>
          </p:cNvSpPr>
          <p:nvPr>
            <p:ph type="ctrTitle" idx="4294967295"/>
          </p:nvPr>
        </p:nvSpPr>
        <p:spPr>
          <a:xfrm>
            <a:off x="-1017578" y="965307"/>
            <a:ext cx="8804400" cy="25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8800"/>
              <a:buFont typeface="Calibri"/>
              <a:buNone/>
            </a:pPr>
            <a:r>
              <a:rPr lang="en-US" sz="8800" b="1" i="0" u="none" strike="noStrike" cap="none">
                <a:solidFill>
                  <a:srgbClr val="F7FCFF"/>
                </a:solidFill>
                <a:latin typeface="Calibri"/>
                <a:ea typeface="Calibri"/>
                <a:cs typeface="Calibri"/>
                <a:sym typeface="Calibri"/>
              </a:rPr>
              <a:t>YEDİTEPE’DE DEĞİŞİM</a:t>
            </a:r>
            <a:endParaRPr sz="36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5" name="Google Shape;205;p1"/>
          <p:cNvSpPr txBox="1">
            <a:spLocks noGrp="1"/>
          </p:cNvSpPr>
          <p:nvPr>
            <p:ph type="body" idx="1"/>
          </p:nvPr>
        </p:nvSpPr>
        <p:spPr>
          <a:xfrm>
            <a:off x="690463" y="3532870"/>
            <a:ext cx="5170078" cy="1882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CFF"/>
              </a:buClr>
              <a:buSzPts val="4000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ERASMUS+ ÖĞRENİM &amp; STAJ HAREKETLİLİĞİ 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FCFF"/>
              </a:buClr>
              <a:buSzPts val="4000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TANITIM SEMİNERİ 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"/>
          <p:cNvSpPr/>
          <p:nvPr/>
        </p:nvSpPr>
        <p:spPr>
          <a:xfrm>
            <a:off x="7066536" y="4361548"/>
            <a:ext cx="488128" cy="488128"/>
          </a:xfrm>
          <a:custGeom>
            <a:avLst/>
            <a:gdLst/>
            <a:ahLst/>
            <a:cxnLst/>
            <a:rect l="l" t="t" r="r" b="b"/>
            <a:pathLst>
              <a:path w="488128" h="488128" extrusionOk="0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7" name="Google Shape;207;p1"/>
          <p:cNvSpPr/>
          <p:nvPr/>
        </p:nvSpPr>
        <p:spPr>
          <a:xfrm>
            <a:off x="7505053" y="3177741"/>
            <a:ext cx="3801083" cy="2783400"/>
          </a:xfrm>
          <a:prstGeom prst="ellipse">
            <a:avLst/>
          </a:prstGeom>
          <a:noFill/>
          <a:ln w="19050" cap="flat" cmpd="thinThick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r>
              <a:rPr lang="en-US" sz="1800" b="1" i="0" u="none" strike="noStrike" cap="none">
                <a:solidFill>
                  <a:srgbClr val="F7FCFF"/>
                </a:solidFill>
                <a:latin typeface="Calibri"/>
                <a:ea typeface="Calibri"/>
                <a:cs typeface="Calibri"/>
                <a:sym typeface="Calibri"/>
              </a:rPr>
              <a:t>ULUSLARARASI DEĞİŞİM VE İŞ BİRLİĞİ OFİSİ</a:t>
            </a:r>
            <a:endParaRPr sz="1800" b="1" i="0" u="none" strike="noStrike" cap="none">
              <a:solidFill>
                <a:srgbClr val="F7FC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"/>
          <p:cNvSpPr txBox="1"/>
          <p:nvPr/>
        </p:nvSpPr>
        <p:spPr>
          <a:xfrm>
            <a:off x="4814596" y="8042988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9" name="Google Shape;209;p1" descr="İlgili resi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1400" y="-253475"/>
            <a:ext cx="1693226" cy="169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1"/>
                            </p:stCondLst>
                            <p:childTnLst>
                              <p:par>
                                <p:cTn id="3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65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"/>
          <p:cNvSpPr/>
          <p:nvPr/>
        </p:nvSpPr>
        <p:spPr>
          <a:xfrm>
            <a:off x="294242" y="-2514124"/>
            <a:ext cx="4728754" cy="4728754"/>
          </a:xfrm>
          <a:custGeom>
            <a:avLst/>
            <a:gdLst/>
            <a:ahLst/>
            <a:cxnLst/>
            <a:rect l="l" t="t" r="r" b="b"/>
            <a:pathLst>
              <a:path w="488128" h="488128" extrusionOk="0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6" name="Google Shape;216;p6"/>
          <p:cNvSpPr txBox="1">
            <a:spLocks noGrp="1"/>
          </p:cNvSpPr>
          <p:nvPr>
            <p:ph type="body" idx="2"/>
          </p:nvPr>
        </p:nvSpPr>
        <p:spPr>
          <a:xfrm>
            <a:off x="5343275" y="477075"/>
            <a:ext cx="6426900" cy="6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-127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●"/>
            </a:pPr>
            <a:r>
              <a:rPr lang="en-US" sz="20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Erasmus+ ve diğer Uluslararası Değişim Programlarını (</a:t>
            </a:r>
            <a:r>
              <a:rPr lang="en-US" sz="20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öğrenim, staj, personel değişimi</a:t>
            </a:r>
            <a:r>
              <a:rPr lang="en-US" sz="20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koordine eder. </a:t>
            </a:r>
            <a:endParaRPr sz="20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27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●"/>
            </a:pPr>
            <a:r>
              <a:rPr lang="en-US" sz="20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Bütçe planlaması yapar. </a:t>
            </a:r>
            <a:endParaRPr sz="20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27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Üniversitemize gelen ve giden değişim öğrencileri/personelleri  için oryantasyon programları düzenler ve kaldıkları sürede karşılaştıkları, idari olarak çözülebilecek sorunları çözmeleri için yardımcı olur. </a:t>
            </a:r>
            <a:endParaRPr/>
          </a:p>
          <a:p>
            <a:pPr marL="0" lvl="0" indent="-127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Üniversitenin Ulusal Ajans ve diğer partner üniversiteler ile olan ilişkilerini yürütür karşı olan sorumluluğunu yerine getirir. </a:t>
            </a:r>
            <a:endParaRPr sz="20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270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●"/>
            </a:pPr>
            <a:r>
              <a:rPr lang="en-US" sz="20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Hareketlilikleri raporlar. </a:t>
            </a:r>
            <a:endParaRPr/>
          </a:p>
          <a:p>
            <a:pPr marL="0" lvl="0" indent="-1270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●"/>
            </a:pPr>
            <a:r>
              <a:rPr lang="en-US" sz="2000" b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Bilgilendirme seminerleri düzenler. </a:t>
            </a:r>
            <a:endParaRPr sz="20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217" name="Google Shape;217;p6"/>
          <p:cNvSpPr txBox="1">
            <a:spLocks noGrp="1"/>
          </p:cNvSpPr>
          <p:nvPr>
            <p:ph type="title"/>
          </p:nvPr>
        </p:nvSpPr>
        <p:spPr>
          <a:xfrm>
            <a:off x="616967" y="-279750"/>
            <a:ext cx="4083304" cy="1717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206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attrocento Sans"/>
              <a:buNone/>
            </a:pPr>
            <a:r>
              <a:rPr lang="en-US" sz="1800" b="1">
                <a:solidFill>
                  <a:schemeClr val="lt1"/>
                </a:solidFill>
              </a:rPr>
              <a:t/>
            </a:r>
            <a:br>
              <a:rPr lang="en-US" sz="1800" b="1">
                <a:solidFill>
                  <a:schemeClr val="lt1"/>
                </a:solidFill>
              </a:rPr>
            </a:br>
            <a:r>
              <a:rPr lang="en-US" sz="2400" b="1">
                <a:solidFill>
                  <a:srgbClr val="F7FCFF"/>
                </a:solidFill>
                <a:latin typeface="Calibri"/>
                <a:ea typeface="Calibri"/>
                <a:cs typeface="Calibri"/>
                <a:sym typeface="Calibri"/>
              </a:rPr>
              <a:t>ULUSLARARASI DEĞİŞİM VE </a:t>
            </a:r>
            <a:br>
              <a:rPr lang="en-US" sz="2400" b="1">
                <a:solidFill>
                  <a:srgbClr val="F7FC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>
                <a:solidFill>
                  <a:srgbClr val="F7FCFF"/>
                </a:solidFill>
                <a:latin typeface="Calibri"/>
                <a:ea typeface="Calibri"/>
                <a:cs typeface="Calibri"/>
                <a:sym typeface="Calibri"/>
              </a:rPr>
              <a:t>İŞ BİRLİĞİ OFİSİ</a:t>
            </a:r>
            <a:br>
              <a:rPr lang="en-US" sz="2400" b="1">
                <a:solidFill>
                  <a:srgbClr val="F7FC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>
                <a:solidFill>
                  <a:schemeClr val="lt1"/>
                </a:solidFill>
              </a:rPr>
              <a:t>NE YAPAR ? </a:t>
            </a:r>
            <a:endParaRPr sz="2400" b="1">
              <a:solidFill>
                <a:schemeClr val="lt1"/>
              </a:solidFill>
            </a:endParaRPr>
          </a:p>
        </p:txBody>
      </p:sp>
      <p:sp>
        <p:nvSpPr>
          <p:cNvPr id="218" name="Google Shape;218;p6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219" name="Google Shape;21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513" y="3860925"/>
            <a:ext cx="2366211" cy="2366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"/>
          <p:cNvSpPr/>
          <p:nvPr/>
        </p:nvSpPr>
        <p:spPr>
          <a:xfrm>
            <a:off x="296688" y="-2597252"/>
            <a:ext cx="4728754" cy="4728754"/>
          </a:xfrm>
          <a:custGeom>
            <a:avLst/>
            <a:gdLst/>
            <a:ahLst/>
            <a:cxnLst/>
            <a:rect l="l" t="t" r="r" b="b"/>
            <a:pathLst>
              <a:path w="488128" h="488128" extrusionOk="0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6" name="Google Shape;226;p7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227" name="Google Shape;227;p7"/>
          <p:cNvSpPr txBox="1"/>
          <p:nvPr/>
        </p:nvSpPr>
        <p:spPr>
          <a:xfrm>
            <a:off x="4896850" y="1661425"/>
            <a:ext cx="6469500" cy="44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Çok kültürlü ortamlarda ders alma ve izleme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Değişik kültürleri tanıma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Uluslararası arkadaşlar edinme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Sosyal boyutu geliştirme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Eğitim sonrası mesleki bağlantıları arttırma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Yabancı dili geliştirme (öğrenim görülen dili değil ☺)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Özgüveni artırma, sorunlarla başa çıkma yeteneği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Bürokratik işlemlere aşina olma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 txBox="1">
            <a:spLocks noGrp="1"/>
          </p:cNvSpPr>
          <p:nvPr>
            <p:ph type="body" idx="4294967295"/>
          </p:nvPr>
        </p:nvSpPr>
        <p:spPr>
          <a:xfrm>
            <a:off x="3609446" y="187238"/>
            <a:ext cx="90843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32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PEKİ NEDEN</a:t>
            </a:r>
            <a:endParaRPr sz="32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32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ERASMUS+ </a:t>
            </a:r>
            <a:r>
              <a:rPr lang="en-US"/>
              <a:t> </a:t>
            </a:r>
            <a:r>
              <a:rPr lang="en-US" sz="32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HAREKETLİLİĞİ? </a:t>
            </a:r>
            <a:endParaRPr sz="32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"/>
          <p:cNvSpPr/>
          <p:nvPr/>
        </p:nvSpPr>
        <p:spPr>
          <a:xfrm rot="10800000" flipH="1">
            <a:off x="4896850" y="1443038"/>
            <a:ext cx="6643152" cy="496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11432913" y="6316156"/>
            <a:ext cx="49840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3</a:t>
            </a:fld>
            <a:endParaRPr sz="12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31" name="Google Shape;23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5001" y="5118419"/>
            <a:ext cx="1843505" cy="18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7"/>
          <p:cNvPicPr preferRelativeResize="0"/>
          <p:nvPr/>
        </p:nvPicPr>
        <p:blipFill rotWithShape="1">
          <a:blip r:embed="rId4">
            <a:alphaModFix/>
          </a:blip>
          <a:srcRect b="8315"/>
          <a:stretch/>
        </p:blipFill>
        <p:spPr>
          <a:xfrm>
            <a:off x="1575001" y="187238"/>
            <a:ext cx="1882082" cy="1725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"/>
          <p:cNvSpPr/>
          <p:nvPr/>
        </p:nvSpPr>
        <p:spPr>
          <a:xfrm>
            <a:off x="296688" y="-2597252"/>
            <a:ext cx="4728754" cy="4728754"/>
          </a:xfrm>
          <a:custGeom>
            <a:avLst/>
            <a:gdLst/>
            <a:ahLst/>
            <a:cxnLst/>
            <a:rect l="l" t="t" r="r" b="b"/>
            <a:pathLst>
              <a:path w="488128" h="488128" extrusionOk="0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9" name="Google Shape;239;p4"/>
          <p:cNvSpPr txBox="1">
            <a:spLocks noGrp="1"/>
          </p:cNvSpPr>
          <p:nvPr>
            <p:ph type="body" idx="2"/>
          </p:nvPr>
        </p:nvSpPr>
        <p:spPr>
          <a:xfrm>
            <a:off x="5149514" y="47404"/>
            <a:ext cx="6840000" cy="79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000" b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Erasmus+ Öğrenim Hareketliliği nedir?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000" b="0">
                <a:solidFill>
                  <a:schemeClr val="dk1"/>
                </a:solidFill>
              </a:rPr>
              <a:t>Bir akademik yıl içinde </a:t>
            </a:r>
            <a:r>
              <a:rPr lang="en-US" sz="2000" u="sng">
                <a:solidFill>
                  <a:schemeClr val="dk1"/>
                </a:solidFill>
              </a:rPr>
              <a:t>1 veya 2 yarıyıl için </a:t>
            </a:r>
            <a:r>
              <a:rPr lang="en-US" sz="2000" b="0">
                <a:solidFill>
                  <a:schemeClr val="dk1"/>
                </a:solidFill>
              </a:rPr>
              <a:t>başka bir Avrupa ülkesi Erasmus+ Üniversite Beyannamesi sahibi yüksek öğretim kurumunda, eğitim ücreti ödemeden, öğrenci olmak üzere yurtdışına gidebilmesidir.</a:t>
            </a:r>
            <a:endParaRPr sz="2000" b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000" b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000">
                <a:solidFill>
                  <a:schemeClr val="dk1"/>
                </a:solidFill>
              </a:rPr>
              <a:t>Erasmus Staj Hareketliliği nedir?</a:t>
            </a:r>
            <a:r>
              <a:rPr lang="en-US" sz="2000" b="0">
                <a:solidFill>
                  <a:schemeClr val="dk1"/>
                </a:solidFill>
              </a:rPr>
              <a:t> 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000" b="0">
                <a:solidFill>
                  <a:schemeClr val="dk1"/>
                </a:solidFill>
              </a:rPr>
              <a:t>Bu hareketlilik faaliyeti, yükseköğretim kurumunda kayıtlı öğrencinin yurtdışındaki bir işletmede staj yapmasıdır. “Staj”, öğrencinin programa katılan başka bir ülkedeki bir işletme veya organizasyon bünyesinde mesleki eğitim alma ve/veya çalışma deneyimi kazanma sürecidir.</a:t>
            </a:r>
            <a:endParaRPr sz="2000" b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000" b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000" b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000" b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240" name="Google Shape;240;p4"/>
          <p:cNvSpPr txBox="1">
            <a:spLocks noGrp="1"/>
          </p:cNvSpPr>
          <p:nvPr>
            <p:ph type="title"/>
          </p:nvPr>
        </p:nvSpPr>
        <p:spPr>
          <a:xfrm>
            <a:off x="619413" y="-459859"/>
            <a:ext cx="4083304" cy="180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206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İLK ADIM: ERASMUS+ NEDİR?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4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242" name="Google Shape;242;p4"/>
          <p:cNvPicPr preferRelativeResize="0"/>
          <p:nvPr/>
        </p:nvPicPr>
        <p:blipFill rotWithShape="1">
          <a:blip r:embed="rId3">
            <a:alphaModFix/>
          </a:blip>
          <a:srcRect l="37923" t="1389" r="6445" b="-1389"/>
          <a:stretch/>
        </p:blipFill>
        <p:spPr>
          <a:xfrm>
            <a:off x="1055604" y="2266849"/>
            <a:ext cx="2716820" cy="2197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0151" y="4516738"/>
            <a:ext cx="2687726" cy="225311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"/>
          <p:cNvSpPr/>
          <p:nvPr/>
        </p:nvSpPr>
        <p:spPr>
          <a:xfrm>
            <a:off x="1859065" y="2456571"/>
            <a:ext cx="2001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Study Mobility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"/>
          <p:cNvSpPr/>
          <p:nvPr/>
        </p:nvSpPr>
        <p:spPr>
          <a:xfrm>
            <a:off x="296688" y="-2597252"/>
            <a:ext cx="4728754" cy="4728754"/>
          </a:xfrm>
          <a:custGeom>
            <a:avLst/>
            <a:gdLst/>
            <a:ahLst/>
            <a:cxnLst/>
            <a:rect l="l" t="t" r="r" b="b"/>
            <a:pathLst>
              <a:path w="488128" h="488128" extrusionOk="0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1" name="Google Shape;251;p5"/>
          <p:cNvSpPr txBox="1">
            <a:spLocks noGrp="1"/>
          </p:cNvSpPr>
          <p:nvPr>
            <p:ph type="body" idx="2"/>
          </p:nvPr>
        </p:nvSpPr>
        <p:spPr>
          <a:xfrm>
            <a:off x="5090378" y="1965120"/>
            <a:ext cx="6839919" cy="2320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lvl="0" indent="-17145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Erasmus+ programı bir dil öğrenme programı değildir.</a:t>
            </a:r>
            <a:endParaRPr/>
          </a:p>
          <a:p>
            <a:pPr marL="171450" lvl="0" indent="-1714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Erasmus + programı bir burs programı değildir.</a:t>
            </a:r>
            <a:endParaRPr/>
          </a:p>
          <a:p>
            <a:pPr marL="171450" lvl="0" indent="-1714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just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Erasmus + seyahat programı değildir.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/>
          </a:p>
        </p:txBody>
      </p:sp>
      <p:sp>
        <p:nvSpPr>
          <p:cNvPr id="252" name="Google Shape;252;p5"/>
          <p:cNvSpPr txBox="1">
            <a:spLocks noGrp="1"/>
          </p:cNvSpPr>
          <p:nvPr>
            <p:ph type="title"/>
          </p:nvPr>
        </p:nvSpPr>
        <p:spPr>
          <a:xfrm>
            <a:off x="619413" y="-459859"/>
            <a:ext cx="4083304" cy="2243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206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attrocento Sans"/>
              <a:buNone/>
            </a:pPr>
            <a:r>
              <a:rPr lang="en-US" b="1">
                <a:solidFill>
                  <a:schemeClr val="lt1"/>
                </a:solidFill>
              </a:rPr>
              <a:t/>
            </a:r>
            <a:br>
              <a:rPr lang="en-US" b="1">
                <a:solidFill>
                  <a:schemeClr val="lt1"/>
                </a:solidFill>
              </a:rPr>
            </a:br>
            <a:r>
              <a:rPr lang="en-US" b="1">
                <a:solidFill>
                  <a:schemeClr val="lt1"/>
                </a:solidFill>
              </a:rPr>
              <a:t>İKİNCİ ADIM: ERASMUS+ NE DEĞİLDİR?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53" name="Google Shape;253;p5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254" name="Google Shape;254;p5" descr="ATTENTİON PLEASE ile ilgili g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9129" y="4925866"/>
            <a:ext cx="2667329" cy="1190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5"/>
          <p:cNvSpPr txBox="1">
            <a:spLocks noGrp="1"/>
          </p:cNvSpPr>
          <p:nvPr>
            <p:ph type="body" idx="4"/>
          </p:nvPr>
        </p:nvSpPr>
        <p:spPr>
          <a:xfrm>
            <a:off x="-31948" y="1077905"/>
            <a:ext cx="12255900" cy="4404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Başvurular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latin typeface="Calibri"/>
                <a:ea typeface="Calibri"/>
                <a:cs typeface="Calibri"/>
                <a:sym typeface="Calibri"/>
              </a:rPr>
              <a:t>Ulusal</a:t>
            </a: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latin typeface="Calibri"/>
                <a:ea typeface="Calibri"/>
                <a:cs typeface="Calibri"/>
                <a:sym typeface="Calibri"/>
              </a:rPr>
              <a:t>Ajans</a:t>
            </a: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latin typeface="Calibri"/>
                <a:ea typeface="Calibri"/>
                <a:cs typeface="Calibri"/>
                <a:sym typeface="Calibri"/>
              </a:rPr>
              <a:t>portalı</a:t>
            </a: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üzerinden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online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olarak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yapılacaktır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2413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Başvuru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sistemi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30 </a:t>
            </a:r>
            <a:r>
              <a:rPr lang="en-US" sz="2000" b="1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Kasım</a:t>
            </a:r>
            <a:r>
              <a:rPr lang="en-US" sz="20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- 25 </a:t>
            </a:r>
            <a:r>
              <a:rPr lang="en-US" sz="2000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Aralık</a:t>
            </a:r>
            <a:r>
              <a:rPr lang="en-US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(17:00) </a:t>
            </a:r>
            <a:r>
              <a:rPr lang="en-US" sz="20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2026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tarihi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arasında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açık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kalacaktır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Sisteme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giriş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yapabilmek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e-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devlet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şifrenizi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kullanmanız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gerekmektedir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Sistemde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önceki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yıla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ait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profili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uygulaması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olan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öğrenciler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doğrudan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sisteme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giriş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yapabilirler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Erasmus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başvurularınızda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OBS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sisteminden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alacağınız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not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dökümünü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/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transkripti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kullanabilirsiniz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2000" i="1" dirty="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000" i="1" dirty="0" err="1">
                <a:latin typeface="Calibri"/>
                <a:ea typeface="Calibri"/>
                <a:cs typeface="Calibri"/>
                <a:sym typeface="Calibri"/>
              </a:rPr>
              <a:t>Öğrenci</a:t>
            </a:r>
            <a:r>
              <a:rPr lang="en-US" sz="20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latin typeface="Calibri"/>
                <a:ea typeface="Calibri"/>
                <a:cs typeface="Calibri"/>
                <a:sym typeface="Calibri"/>
              </a:rPr>
              <a:t>İşleri</a:t>
            </a:r>
            <a:r>
              <a:rPr lang="en-US" sz="20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latin typeface="Calibri"/>
                <a:ea typeface="Calibri"/>
                <a:cs typeface="Calibri"/>
                <a:sym typeface="Calibri"/>
              </a:rPr>
              <a:t>onayı</a:t>
            </a:r>
            <a:r>
              <a:rPr lang="en-US" sz="20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latin typeface="Calibri"/>
                <a:ea typeface="Calibri"/>
                <a:cs typeface="Calibri"/>
                <a:sym typeface="Calibri"/>
              </a:rPr>
              <a:t>olmasına</a:t>
            </a:r>
            <a:r>
              <a:rPr lang="en-US" sz="20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latin typeface="Calibri"/>
                <a:ea typeface="Calibri"/>
                <a:cs typeface="Calibri"/>
                <a:sym typeface="Calibri"/>
              </a:rPr>
              <a:t>gerek</a:t>
            </a:r>
            <a:r>
              <a:rPr lang="en-US" sz="20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i="1" dirty="0" err="1">
                <a:latin typeface="Calibri"/>
                <a:ea typeface="Calibri"/>
                <a:cs typeface="Calibri"/>
                <a:sym typeface="Calibri"/>
              </a:rPr>
              <a:t>yoktur</a:t>
            </a:r>
            <a:r>
              <a:rPr lang="en-US" sz="2000" i="1" dirty="0"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 b="1" i="1" dirty="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Başvurunun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onaylanabilmesi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için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 sz="2000" b="1" dirty="0" err="1">
                <a:latin typeface="Calibri"/>
                <a:ea typeface="Calibri"/>
                <a:cs typeface="Calibri"/>
                <a:sym typeface="Calibri"/>
              </a:rPr>
              <a:t>Başvuruyu</a:t>
            </a: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latin typeface="Calibri"/>
                <a:ea typeface="Calibri"/>
                <a:cs typeface="Calibri"/>
                <a:sym typeface="Calibri"/>
              </a:rPr>
              <a:t>Tamamla</a:t>
            </a:r>
            <a:r>
              <a:rPr lang="en-US" sz="2000" b="1" dirty="0">
                <a:latin typeface="Calibri"/>
                <a:ea typeface="Calibri"/>
                <a:cs typeface="Calibri"/>
                <a:sym typeface="Calibri"/>
              </a:rPr>
              <a:t>”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butonu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tıklanarak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sonlandırılmalıdır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Kesinleşmeyen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başvurular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geçersiz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latin typeface="Calibri"/>
                <a:ea typeface="Calibri"/>
                <a:cs typeface="Calibri"/>
                <a:sym typeface="Calibri"/>
              </a:rPr>
              <a:t>sayılacaktır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2000" b="1" dirty="0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ULUSAL AJANS  ERASMUS BAŞVURU PLATFORMU ONLINE  BAŞVURU KILAVUZU</a:t>
            </a:r>
            <a:endParaRPr sz="28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2800" b="1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Ulusal</a:t>
            </a:r>
            <a:r>
              <a:rPr lang="en-US" sz="28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Ajans</a:t>
            </a:r>
            <a:r>
              <a:rPr lang="en-US" sz="28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Başvuru</a:t>
            </a:r>
            <a:r>
              <a:rPr lang="en-US" sz="28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Portalı</a:t>
            </a:r>
            <a:r>
              <a:rPr lang="en-US" sz="28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800" b="1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https://turnaportal.ua.gov.tr/</a:t>
            </a:r>
            <a:r>
              <a:rPr lang="en-US" sz="28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 </a:t>
            </a:r>
            <a:endParaRPr sz="4400" b="1" dirty="0">
              <a:solidFill>
                <a:schemeClr val="dk2"/>
              </a:solidFill>
            </a:endParaRPr>
          </a:p>
        </p:txBody>
      </p:sp>
      <p:sp>
        <p:nvSpPr>
          <p:cNvPr id="260" name="Google Shape;260;p55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261" name="Google Shape;261;p55"/>
          <p:cNvSpPr/>
          <p:nvPr/>
        </p:nvSpPr>
        <p:spPr>
          <a:xfrm>
            <a:off x="7463267" y="-2860499"/>
            <a:ext cx="4728740" cy="4728740"/>
          </a:xfrm>
          <a:custGeom>
            <a:avLst/>
            <a:gdLst/>
            <a:ahLst/>
            <a:cxnLst/>
            <a:rect l="l" t="t" r="r" b="b"/>
            <a:pathLst>
              <a:path w="488128" h="488128" extrusionOk="0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62" name="Google Shape;262;p55"/>
          <p:cNvSpPr txBox="1"/>
          <p:nvPr/>
        </p:nvSpPr>
        <p:spPr>
          <a:xfrm>
            <a:off x="7364993" y="6"/>
            <a:ext cx="4598400" cy="14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"/>
              <a:buNone/>
            </a:pPr>
            <a:r>
              <a:rPr lang="en-US" sz="4800" b="0" i="1" u="none" strike="noStrike" cap="none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Nasıl Başvurulur?</a:t>
            </a:r>
            <a:endParaRPr sz="4800" b="0" i="0" u="none" strike="noStrike" cap="none">
              <a:solidFill>
                <a:schemeClr val="accent4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6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graphicFrame>
        <p:nvGraphicFramePr>
          <p:cNvPr id="268" name="Google Shape;268;p56"/>
          <p:cNvGraphicFramePr/>
          <p:nvPr>
            <p:extLst>
              <p:ext uri="{D42A27DB-BD31-4B8C-83A1-F6EECF244321}">
                <p14:modId xmlns:p14="http://schemas.microsoft.com/office/powerpoint/2010/main" val="3870299714"/>
              </p:ext>
            </p:extLst>
          </p:nvPr>
        </p:nvGraphicFramePr>
        <p:xfrm>
          <a:off x="1480325" y="649250"/>
          <a:ext cx="9231325" cy="4314935"/>
        </p:xfrm>
        <a:graphic>
          <a:graphicData uri="http://schemas.openxmlformats.org/drawingml/2006/table">
            <a:tbl>
              <a:tblPr>
                <a:noFill/>
                <a:tableStyleId>{2FEE964C-7E41-4575-91E3-6A982CFD6384}</a:tableStyleId>
              </a:tblPr>
              <a:tblGrid>
                <a:gridCol w="4368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9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/>
                        <a:t> </a:t>
                      </a:r>
                      <a:endParaRPr sz="1100" b="1" u="none" strike="noStrike" cap="none"/>
                    </a:p>
                  </a:txBody>
                  <a:tcPr marL="68575" marR="68575" marT="91425" marB="91425"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/>
                        <a:t> </a:t>
                      </a:r>
                      <a:endParaRPr sz="1100" b="1" u="none" strike="noStrike" cap="none"/>
                    </a:p>
                  </a:txBody>
                  <a:tcPr marL="68575" marR="68575" marT="91425" marB="91425"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Başvuru tarihleri:</a:t>
                      </a:r>
                      <a:endParaRPr sz="2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dirty="0" smtClean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 </a:t>
                      </a:r>
                      <a:r>
                        <a:rPr lang="en-US" sz="2200" dirty="0" err="1" smtClean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Kasım</a:t>
                      </a:r>
                      <a:r>
                        <a:rPr lang="en-US" sz="2200" dirty="0" smtClean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200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</a:t>
                      </a:r>
                      <a:r>
                        <a:rPr lang="en-US" sz="2200" dirty="0" smtClean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 </a:t>
                      </a:r>
                      <a:r>
                        <a:rPr lang="en-US" sz="2200" dirty="0" err="1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Aralık</a:t>
                      </a:r>
                      <a:r>
                        <a:rPr lang="en-US" sz="2200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2026</a:t>
                      </a:r>
                      <a:r>
                        <a:rPr lang="en-US" sz="2200" u="none" strike="noStrike" cap="none" dirty="0" smtClean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</a:t>
                      </a:r>
                      <a:r>
                        <a:rPr lang="en-US" sz="2200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:00)</a:t>
                      </a:r>
                      <a:endParaRPr sz="2200" u="none" strike="noStrike" cap="none" dirty="0">
                        <a:solidFill>
                          <a:srgbClr val="843C0C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12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Hareketlilik dönemi</a:t>
                      </a:r>
                      <a:endParaRPr sz="2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T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Öğrenim H.</a:t>
                      </a:r>
                      <a:endParaRPr sz="2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strike="noStrike" cap="none" dirty="0" err="1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Tercihe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200" u="none" strike="noStrike" cap="none" dirty="0" err="1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göre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r>
                        <a:rPr lang="en-US" sz="2200" u="none" strike="noStrike" cap="none" dirty="0" smtClean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r>
                        <a:rPr lang="en-US" sz="2200" u="none" strike="noStrike" cap="none" dirty="0" smtClean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200" u="none" strike="noStrike" cap="none" dirty="0" err="1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Güz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200" u="none" strike="noStrike" cap="none" dirty="0" err="1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veya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202</a:t>
                      </a:r>
                      <a:r>
                        <a:rPr lang="en-US" sz="2200" dirty="0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</a:t>
                      </a:r>
                      <a:r>
                        <a:rPr lang="en-US" sz="2200" u="none" strike="noStrike" cap="none" dirty="0" err="1">
                          <a:solidFill>
                            <a:srgbClr val="843C0C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Bahar</a:t>
                      </a:r>
                      <a:endParaRPr sz="2200" u="none" strike="noStrike" cap="none" dirty="0">
                        <a:solidFill>
                          <a:srgbClr val="843C0C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Staj H.</a:t>
                      </a:r>
                      <a:endParaRPr sz="2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strike="noStrike" cap="none" dirty="0" err="1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Haziran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200" u="none" strike="noStrike" cap="none" dirty="0" smtClean="0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r>
                        <a:rPr lang="en-US" sz="2200" u="none" strike="noStrike" cap="none" dirty="0" smtClean="0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</a:t>
                      </a:r>
                      <a:r>
                        <a:rPr lang="en-US" sz="2200" u="none" strike="noStrike" cap="none" dirty="0" err="1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Haziran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2200" u="none" strike="noStrike" cap="none" dirty="0" smtClean="0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</a:t>
                      </a:r>
                      <a:r>
                        <a:rPr lang="en-US" sz="2200" u="none" strike="noStrike" cap="none" dirty="0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200" u="none" strike="noStrike" cap="none" dirty="0">
                        <a:solidFill>
                          <a:srgbClr val="843C0C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2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Staj k</a:t>
                      </a:r>
                      <a:r>
                        <a:rPr lang="en-US" sz="22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abul mektubu son teslim tarihi*</a:t>
                      </a:r>
                      <a:endParaRPr sz="22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R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dirty="0" err="1" smtClean="0">
                          <a:solidFill>
                            <a:srgbClr val="843C0C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Duyurulacak</a:t>
                      </a:r>
                      <a:endParaRPr sz="2200" u="none" strike="noStrike" cap="none" dirty="0">
                        <a:solidFill>
                          <a:srgbClr val="843C0C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F4B08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9" name="Google Shape;269;p56"/>
          <p:cNvSpPr/>
          <p:nvPr/>
        </p:nvSpPr>
        <p:spPr>
          <a:xfrm>
            <a:off x="-746075" y="-2473075"/>
            <a:ext cx="3484014" cy="4194240"/>
          </a:xfrm>
          <a:custGeom>
            <a:avLst/>
            <a:gdLst/>
            <a:ahLst/>
            <a:cxnLst/>
            <a:rect l="l" t="t" r="r" b="b"/>
            <a:pathLst>
              <a:path w="488128" h="488128" extrusionOk="0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0" name="Google Shape;270;p56"/>
          <p:cNvSpPr txBox="1"/>
          <p:nvPr/>
        </p:nvSpPr>
        <p:spPr>
          <a:xfrm>
            <a:off x="-1409694" y="-54775"/>
            <a:ext cx="4598400" cy="14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"/>
              <a:buNone/>
            </a:pPr>
            <a:r>
              <a:rPr lang="en-US" sz="4300" b="0" i="1" u="none" strike="noStrike" cap="none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Başvuru </a:t>
            </a:r>
            <a:endParaRPr sz="4300" b="0" i="1" u="none" strike="noStrike" cap="none">
              <a:solidFill>
                <a:schemeClr val="accent4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"/>
              <a:buNone/>
            </a:pPr>
            <a:r>
              <a:rPr lang="en-US" sz="4300" b="0" i="1" u="none" strike="noStrike" cap="none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Takvimi</a:t>
            </a:r>
            <a:endParaRPr sz="4300" b="0" i="0" u="none" strike="noStrike" cap="none">
              <a:solidFill>
                <a:schemeClr val="accent4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71" name="Google Shape;271;p56"/>
          <p:cNvSpPr txBox="1"/>
          <p:nvPr/>
        </p:nvSpPr>
        <p:spPr>
          <a:xfrm>
            <a:off x="164450" y="5679725"/>
            <a:ext cx="120276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1" u="none" strike="noStrike" cap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*</a:t>
            </a:r>
            <a:r>
              <a:rPr lang="en-US" sz="1600" b="0" i="1" u="none" strike="noStrike" cap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Başvuru</a:t>
            </a:r>
            <a:r>
              <a:rPr lang="en-US" sz="1600" b="0" i="1" u="none" strike="noStrike" cap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1" u="none" strike="noStrike" cap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esnasında</a:t>
            </a:r>
            <a:r>
              <a:rPr lang="en-US" sz="1600" b="0" i="1" u="none" strike="noStrike" cap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1" u="none" strike="noStrike" cap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staj</a:t>
            </a:r>
            <a:r>
              <a:rPr lang="en-US" sz="1600" b="0" i="1" u="none" strike="noStrike" cap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1" u="none" strike="noStrike" cap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yeri</a:t>
            </a:r>
            <a:r>
              <a:rPr lang="en-US" sz="1600" b="0" i="1" u="none" strike="noStrike" cap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1" u="none" strike="noStrike" cap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kabul</a:t>
            </a:r>
            <a:r>
              <a:rPr lang="en-US" sz="1600" b="0" i="1" u="none" strike="noStrike" cap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1" u="none" strike="noStrike" cap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mektubu</a:t>
            </a:r>
            <a:r>
              <a:rPr lang="en-US" sz="1600" b="0" i="1" u="none" strike="noStrike" cap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1" u="none" strike="noStrike" cap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sunma</a:t>
            </a:r>
            <a:r>
              <a:rPr lang="en-US" sz="1600" b="0" i="1" u="none" strike="noStrike" cap="non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+10 </a:t>
            </a:r>
            <a:r>
              <a:rPr lang="en-US" sz="1600" b="0" i="1" u="none" strike="noStrike" cap="none" dirty="0" err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puan</a:t>
            </a:r>
            <a:endParaRPr sz="1600" b="0" i="1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1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Başvuruya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ilişkin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sorular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ve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teknik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sorunlarınızla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ilgili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e-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postalara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25</a:t>
            </a:r>
            <a:r>
              <a:rPr lang="en-US" sz="1600" b="1" i="0" u="none" strike="noStrike" cap="none" dirty="0" smtClean="0">
                <a:solidFill>
                  <a:srgbClr val="FF0000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strike="noStrike" cap="none" dirty="0" err="1">
                <a:solidFill>
                  <a:srgbClr val="FF0000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Aralık</a:t>
            </a:r>
            <a:r>
              <a:rPr lang="en-US" sz="1600" b="1" i="0" u="none" strike="noStrike" cap="none" dirty="0">
                <a:solidFill>
                  <a:srgbClr val="FF0000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strike="noStrike" cap="none" dirty="0" smtClean="0">
                <a:solidFill>
                  <a:srgbClr val="FF0000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202</a:t>
            </a:r>
            <a:r>
              <a:rPr lang="en-US" sz="1600" b="1" dirty="0">
                <a:solidFill>
                  <a:srgbClr val="FF0000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6</a:t>
            </a:r>
            <a:r>
              <a:rPr lang="en-US" sz="1600" b="0" i="0" u="none" strike="noStrike" cap="none" dirty="0" smtClean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tarihine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kadar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cevap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verilebilecektir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. </a:t>
            </a:r>
            <a:b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Son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başvuru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tarihine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kadar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başvuruyu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eksiksiz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1" i="0" u="none" strike="noStrike" cap="none" dirty="0" err="1">
                <a:solidFill>
                  <a:srgbClr val="FF0000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tamamlamak</a:t>
            </a:r>
            <a:r>
              <a:rPr lang="en-US" sz="1600" b="1" i="0" u="none" strike="noStrike" cap="none" dirty="0">
                <a:solidFill>
                  <a:srgbClr val="FF0000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öğrencilerin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1600" b="0" i="0" u="none" strike="noStrike" cap="none" dirty="0" err="1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sorumluluğundadır</a:t>
            </a:r>
            <a:r>
              <a:rPr lang="en-US" sz="1600" b="0" i="0" u="none" strike="noStrike" cap="none" dirty="0">
                <a:solidFill>
                  <a:srgbClr val="212529"/>
                </a:solidFill>
                <a:highlight>
                  <a:srgbClr val="FEFEFE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. </a:t>
            </a:r>
            <a:endParaRPr sz="1600" b="0" i="0" u="none" strike="noStrike" cap="none" dirty="0">
              <a:solidFill>
                <a:srgbClr val="212529"/>
              </a:solidFill>
              <a:highlight>
                <a:srgbClr val="FEFEFE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1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1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>
            <a:spLocks noGrp="1"/>
          </p:cNvSpPr>
          <p:nvPr>
            <p:ph type="sldNum" idx="12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281" name="Google Shape;281;p8"/>
          <p:cNvSpPr txBox="1">
            <a:spLocks noGrp="1"/>
          </p:cNvSpPr>
          <p:nvPr>
            <p:ph type="body" idx="1"/>
          </p:nvPr>
        </p:nvSpPr>
        <p:spPr>
          <a:xfrm>
            <a:off x="758997" y="245800"/>
            <a:ext cx="104088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ERASMUS + ÖĞRENİM HAREKETLİLİĞİ </a:t>
            </a:r>
            <a:endParaRPr sz="520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DEĞİŞİM KURALLARI - 1</a:t>
            </a:r>
            <a:endParaRPr sz="5200"/>
          </a:p>
        </p:txBody>
      </p:sp>
      <p:sp>
        <p:nvSpPr>
          <p:cNvPr id="282" name="Google Shape;282;p8"/>
          <p:cNvSpPr txBox="1">
            <a:spLocks noGrp="1"/>
          </p:cNvSpPr>
          <p:nvPr>
            <p:ph type="body" idx="4"/>
          </p:nvPr>
        </p:nvSpPr>
        <p:spPr>
          <a:xfrm>
            <a:off x="304800" y="1352775"/>
            <a:ext cx="11121600" cy="44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Tam zamanlı kayıtlı öğrenci olunması ve Erasmus değişim programının </a:t>
            </a:r>
            <a:r>
              <a:rPr lang="en-US" sz="2000" u="sng">
                <a:latin typeface="Calibri"/>
                <a:ea typeface="Calibri"/>
                <a:cs typeface="Calibri"/>
                <a:sym typeface="Calibri"/>
              </a:rPr>
              <a:t>gerçekleşeceği dönemde mezun durumda olmaması gerekmektedir. (öğrenim h.)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000" b="1">
                <a:latin typeface="Calibri"/>
                <a:ea typeface="Calibri"/>
                <a:cs typeface="Calibri"/>
                <a:sym typeface="Calibri"/>
              </a:rPr>
            </a:b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Lisans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öğrencileri için minimum GPA </a:t>
            </a:r>
            <a:r>
              <a:rPr lang="en-US" sz="20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2.20/4.00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b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Lisansüstü*</a:t>
            </a:r>
            <a:r>
              <a:rPr lang="en-US" sz="20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öğrencileri için minimum GPA </a:t>
            </a:r>
            <a:r>
              <a:rPr lang="en-US" sz="20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2.50/4.00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ortalama gerekmektedir.</a:t>
            </a:r>
            <a:b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lang="en-US" sz="15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</a:t>
            </a:r>
            <a:r>
              <a:rPr lang="en-US" sz="1500" i="1">
                <a:latin typeface="Calibri"/>
                <a:ea typeface="Calibri"/>
                <a:cs typeface="Calibri"/>
                <a:sym typeface="Calibri"/>
              </a:rPr>
              <a:t>nüz GNO’su oluşmamış </a:t>
            </a:r>
            <a:r>
              <a:rPr lang="en-US" sz="1500" b="1" i="1">
                <a:latin typeface="Calibri"/>
                <a:ea typeface="Calibri"/>
                <a:cs typeface="Calibri"/>
                <a:sym typeface="Calibri"/>
              </a:rPr>
              <a:t>lisansüstü </a:t>
            </a:r>
            <a:r>
              <a:rPr lang="en-US" sz="1500" i="1">
                <a:latin typeface="Calibri"/>
                <a:ea typeface="Calibri"/>
                <a:cs typeface="Calibri"/>
                <a:sym typeface="Calibri"/>
              </a:rPr>
              <a:t>öğrencilerin bir önceki öğrenim seviyesinin diploma notu alınır.</a:t>
            </a:r>
            <a:br>
              <a:rPr lang="en-US" sz="1500" i="1"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i="1">
                <a:latin typeface="Calibri"/>
                <a:ea typeface="Calibri"/>
                <a:cs typeface="Calibri"/>
                <a:sym typeface="Calibri"/>
              </a:rPr>
              <a:t>Örn: GNO’su oluşmamış 1.sınıf öğrencisinin lise mezuniyet notu alınır. </a:t>
            </a:r>
            <a:r>
              <a:rPr lang="en-US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Başvuru aşamasında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henüz transkripti oluşmamış ise;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1-Önlisanstan geçiş yapan öğrenciler için ön lisans mezuniyet notunun en az </a:t>
            </a:r>
            <a:r>
              <a:rPr lang="en-US" sz="20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2.20/4.00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; 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2-Birinci sınıf öğrencileri için lise mezuniyet notunun</a:t>
            </a:r>
            <a:r>
              <a:rPr lang="en-US" sz="20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en az 75/100</a:t>
            </a:r>
            <a:endParaRPr sz="2000" b="1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82275" y="2499200"/>
            <a:ext cx="2404300" cy="360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668" r="16668"/>
          <a:stretch/>
        </p:blipFill>
        <p:spPr>
          <a:xfrm>
            <a:off x="167700" y="238550"/>
            <a:ext cx="5714700" cy="6429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290" name="Google Shape;290;p16"/>
          <p:cNvSpPr txBox="1">
            <a:spLocks noGrp="1"/>
          </p:cNvSpPr>
          <p:nvPr>
            <p:ph type="body" idx="1"/>
          </p:nvPr>
        </p:nvSpPr>
        <p:spPr>
          <a:xfrm>
            <a:off x="6059549" y="-747772"/>
            <a:ext cx="5609100" cy="7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ÖNEMLİ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Öğrenim hareketliliği için yeterli sayıda (dönemlik 30 ECTS,  1 akademik yıl için 60 ECTS) ders veya ders niteliğinde olmayan ECTS kredi yükü olması.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Ders yükü bulunmayan, örneğin tez dönemine geçen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yüksek lisans ve doktora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öğrencileri için bir akademik dönemde 30 ECTS’lik ders niteliğinde olmayan iş yükü üzerinden öğrenim anlaşması düzenlenebilir.</a:t>
            </a:r>
            <a:endParaRPr/>
          </a:p>
          <a:p>
            <a:pPr marL="457200" lvl="0" indent="-228600" algn="ctr" rt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</a:pPr>
            <a:r>
              <a:rPr lang="en-US" sz="2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*Çift anadalda öğrenim gören öğrenciler aynı başvuru döneminde </a:t>
            </a:r>
            <a:r>
              <a:rPr lang="en-US" sz="26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sadece bir anadaldan</a:t>
            </a:r>
            <a:r>
              <a:rPr lang="en-US" sz="2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hareketliliğe başvurabilirler.</a:t>
            </a:r>
            <a:endParaRPr sz="1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6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"/>
          <p:cNvSpPr txBox="1">
            <a:spLocks noGrp="1"/>
          </p:cNvSpPr>
          <p:nvPr>
            <p:ph type="body" idx="3"/>
          </p:nvPr>
        </p:nvSpPr>
        <p:spPr>
          <a:xfrm>
            <a:off x="5203125" y="1385900"/>
            <a:ext cx="6988800" cy="48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-1524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❖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Bir öğrenci yüksek öğrenim yaşamının her seviyesinde </a:t>
            </a:r>
            <a:r>
              <a:rPr lang="en-US" sz="18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(ön lisans, lisans, yüksek   lisans, doktora)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toplamda 12 ay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bir veya birden fazla Erasmus+ Programına katılabilir.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Ön lisans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           : 12 Ay 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Lisans 	        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12 Ay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Yüksek Lisans      : 12 Ay              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Doktora                : 12 Ay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52400" algn="just" rtl="0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SzPts val="2400"/>
              <a:buFont typeface="Noto Sans Symbols"/>
              <a:buChar char="❖"/>
            </a:pPr>
            <a:r>
              <a:rPr lang="en-US" sz="1800" b="1">
                <a:solidFill>
                  <a:schemeClr val="dk1"/>
                </a:solidFill>
              </a:rPr>
              <a:t>  Aynı</a:t>
            </a:r>
            <a:r>
              <a:rPr lang="en-US" sz="1800">
                <a:solidFill>
                  <a:schemeClr val="dk1"/>
                </a:solidFill>
              </a:rPr>
              <a:t> eğitim seviyesinde </a:t>
            </a:r>
            <a:r>
              <a:rPr lang="en-US" sz="1800" i="1">
                <a:solidFill>
                  <a:schemeClr val="dk1"/>
                </a:solidFill>
              </a:rPr>
              <a:t>(</a:t>
            </a: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ön lisans, </a:t>
            </a:r>
            <a:r>
              <a:rPr lang="en-US" sz="1800" i="1">
                <a:solidFill>
                  <a:schemeClr val="dk1"/>
                </a:solidFill>
              </a:rPr>
              <a:t>lisans, yüksek lisans, doktora) </a:t>
            </a:r>
            <a:r>
              <a:rPr lang="en-US" sz="1800">
                <a:solidFill>
                  <a:schemeClr val="dk1"/>
                </a:solidFill>
              </a:rPr>
              <a:t>Erasmus+ Programından faydalanmış olan bir öğrencinin yeni başvurusunda toplam Erasmus puanı </a:t>
            </a:r>
            <a:r>
              <a:rPr lang="en-US" sz="1800" b="1">
                <a:solidFill>
                  <a:schemeClr val="dk1"/>
                </a:solidFill>
              </a:rPr>
              <a:t>-10 puan düşürülür.</a:t>
            </a:r>
            <a:r>
              <a:rPr lang="en-US" sz="1800">
                <a:solidFill>
                  <a:schemeClr val="dk1"/>
                </a:solidFill>
              </a:rPr>
              <a:t> Bu kural programın temel kurallarından biridir.</a:t>
            </a:r>
            <a:endParaRPr/>
          </a:p>
        </p:txBody>
      </p:sp>
      <p:sp>
        <p:nvSpPr>
          <p:cNvPr id="297" name="Google Shape;297;p9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298" name="Google Shape;298;p9"/>
          <p:cNvSpPr txBox="1"/>
          <p:nvPr/>
        </p:nvSpPr>
        <p:spPr>
          <a:xfrm>
            <a:off x="5499908" y="120011"/>
            <a:ext cx="6829426" cy="110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rPr lang="en-US" sz="31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ERASMUS + ÖĞRENİM HAREKETLİLİĞİ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rPr lang="en-US" sz="31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DEĞİŞİM KURALLARI - 2</a:t>
            </a:r>
            <a:endParaRPr sz="3100" b="1" i="0" u="none" strike="noStrike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l="5554" t="1748" r="5554" b="2711"/>
          <a:stretch/>
        </p:blipFill>
        <p:spPr>
          <a:xfrm>
            <a:off x="217350" y="597175"/>
            <a:ext cx="4736351" cy="566364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0"/>
          <p:cNvSpPr txBox="1">
            <a:spLocks noGrp="1"/>
          </p:cNvSpPr>
          <p:nvPr>
            <p:ph type="sldNum" idx="12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309" name="Google Shape;309;p10"/>
          <p:cNvSpPr txBox="1">
            <a:spLocks noGrp="1"/>
          </p:cNvSpPr>
          <p:nvPr>
            <p:ph type="body" idx="1"/>
          </p:nvPr>
        </p:nvSpPr>
        <p:spPr>
          <a:xfrm>
            <a:off x="2894213" y="177895"/>
            <a:ext cx="6829500" cy="10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ERASMUS + ÖĞRENİM HAREKETLİLİĞİ </a:t>
            </a:r>
            <a:endParaRPr sz="530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3100">
                <a:latin typeface="Calibri"/>
                <a:ea typeface="Calibri"/>
                <a:cs typeface="Calibri"/>
                <a:sym typeface="Calibri"/>
              </a:rPr>
              <a:t>DEĞİŞİM KURALLARI - 3</a:t>
            </a:r>
            <a:endParaRPr sz="3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0"/>
          <p:cNvSpPr txBox="1">
            <a:spLocks noGrp="1"/>
          </p:cNvSpPr>
          <p:nvPr>
            <p:ph type="body" idx="4"/>
          </p:nvPr>
        </p:nvSpPr>
        <p:spPr>
          <a:xfrm>
            <a:off x="67274" y="1367550"/>
            <a:ext cx="7927200" cy="50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Erasmus+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öğrenim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hareketliliği kapsamında misafir olunan ortak üniversiteye  kayıt ücreti ve harç gibi  ücret ödenmez.  Yeditepe’ye </a:t>
            </a:r>
            <a:r>
              <a:rPr lang="en-US" sz="2000">
                <a:solidFill>
                  <a:schemeClr val="dk1"/>
                </a:solidFill>
              </a:rPr>
              <a:t>ödemede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yükümlülüğü bulunan (burslu öğrenciler hariç) öğrenci,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yalnızca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Yeditepe’ye ödemesini yapmalıdır. 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just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Yurt dışında geçirecekleri süre için öğrencilerin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kayıt dondurması söz konusu değildir.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3600"/>
              <a:buNone/>
            </a:pPr>
            <a:endParaRPr sz="500" b="1"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46050" algn="just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Bazı Üniversiteler ikamet izni/vize başvurusunu öğrenci adına yapmakta olduğu için ikamet/vize ücreti talep eder. (Örn: Hollanda)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3600"/>
              <a:buNone/>
            </a:pPr>
            <a:endParaRPr sz="500"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46050" algn="just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Calibri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Bazı Ülkeler yaşam masraflarınızı karşılayabileceğinizden emin olmak için banka teminatı talep edebilir (Örn: Almanya)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500" b="1"/>
          </a:p>
          <a:p>
            <a:pPr marL="171450" lvl="0" indent="-171450" algn="just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Faaliyet süresi, her bir öğrenim kademesi için ayrı ayrı geçerli olmak üzere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2 ilâ 12 ay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arasında bir süre olabilir.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8031" r="8026"/>
          <a:stretch/>
        </p:blipFill>
        <p:spPr>
          <a:xfrm>
            <a:off x="8358100" y="1665475"/>
            <a:ext cx="3605300" cy="4216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1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0985" r="20984"/>
          <a:stretch/>
        </p:blipFill>
        <p:spPr>
          <a:xfrm>
            <a:off x="8810775" y="1611150"/>
            <a:ext cx="3152626" cy="380197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21" name="Google Shape;321;p15"/>
          <p:cNvSpPr txBox="1">
            <a:spLocks noGrp="1"/>
          </p:cNvSpPr>
          <p:nvPr>
            <p:ph type="sldNum" idx="12"/>
          </p:nvPr>
        </p:nvSpPr>
        <p:spPr>
          <a:xfrm>
            <a:off x="11766616" y="6492875"/>
            <a:ext cx="3935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322" name="Google Shape;322;p15"/>
          <p:cNvSpPr txBox="1">
            <a:spLocks noGrp="1"/>
          </p:cNvSpPr>
          <p:nvPr>
            <p:ph type="body" idx="1"/>
          </p:nvPr>
        </p:nvSpPr>
        <p:spPr>
          <a:xfrm>
            <a:off x="304800" y="723750"/>
            <a:ext cx="8442300" cy="58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Bir öğrenim hareketliliğinin gerçekleşebilmesi için öncelikle YEDİTEPE ile karşı kurum arasında bir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bölüm bazında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«Kurumlararası Anlaşma» </a:t>
            </a: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olmalıdır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fazla 3 adet tercih hakkınız bulunmaktadır. Tercihler yapılmadan önce, öğrenciler tercihinin uygunluğu için, bölüm koordinatörleriyle iletişim halinde olmalıdır.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Değişim programında alınacak dersler YEDİTEPE’deki ders karşılıkları Erasmus bölüm koordinatörüyle önceden belirlenir ve bir «öğrenim anlaşması» ile kayıt altına alınır.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Başarılı olunan dersler değişim dönemi sonunda YEDİTEPE’ye transfer edilir.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a6c45b3549_0_82"/>
          <p:cNvSpPr txBox="1">
            <a:spLocks noGrp="1"/>
          </p:cNvSpPr>
          <p:nvPr>
            <p:ph type="body" idx="3"/>
          </p:nvPr>
        </p:nvSpPr>
        <p:spPr>
          <a:xfrm>
            <a:off x="794125" y="514950"/>
            <a:ext cx="79395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n-US" sz="4700"/>
              <a:t>Öğrenim H. </a:t>
            </a:r>
            <a:br>
              <a:rPr lang="en-US" sz="4700"/>
            </a:br>
            <a:r>
              <a:rPr lang="en-US" sz="4700"/>
              <a:t>Üniversite Yerleştirme işlemi nasıl yapılır ? </a:t>
            </a:r>
            <a:endParaRPr sz="4700"/>
          </a:p>
        </p:txBody>
      </p:sp>
      <p:sp>
        <p:nvSpPr>
          <p:cNvPr id="329" name="Google Shape;329;g2a6c45b3549_0_82"/>
          <p:cNvSpPr txBox="1">
            <a:spLocks noGrp="1"/>
          </p:cNvSpPr>
          <p:nvPr>
            <p:ph type="body" idx="4"/>
          </p:nvPr>
        </p:nvSpPr>
        <p:spPr>
          <a:xfrm>
            <a:off x="465425" y="2819450"/>
            <a:ext cx="11074200" cy="43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Yerleştirmeler </a:t>
            </a:r>
            <a:r>
              <a:rPr lang="en-US" sz="2600" b="1">
                <a:latin typeface="Arial"/>
                <a:ea typeface="Arial"/>
                <a:cs typeface="Arial"/>
                <a:sym typeface="Arial"/>
              </a:rPr>
              <a:t>sadece </a:t>
            </a:r>
            <a:r>
              <a:rPr lang="en-US" sz="2600">
                <a:latin typeface="Arial"/>
                <a:ea typeface="Arial"/>
                <a:cs typeface="Arial"/>
                <a:sym typeface="Arial"/>
              </a:rPr>
              <a:t>Erasmus skoru baz alınarak yapılır.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 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lang="en-US" sz="2600">
                <a:latin typeface="Arial"/>
                <a:ea typeface="Arial"/>
                <a:cs typeface="Arial"/>
                <a:sym typeface="Arial"/>
              </a:rPr>
              <a:t>Erasmus puanı oluşturulan öğrenciler bölüm/program bazında en yüksek puandan en düşük puana doğru sıralanır; başvuruda belirtilen partner üniversite tercihlerine ve partner üniversitelerin kontenjanlarına göre yerleştirilir.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Font typeface="Arial"/>
              <a:buChar char="●"/>
            </a:pPr>
            <a:r>
              <a:rPr lang="en-US" sz="2600" i="1">
                <a:latin typeface="Arial"/>
                <a:ea typeface="Arial"/>
                <a:cs typeface="Arial"/>
                <a:sym typeface="Arial"/>
              </a:rPr>
              <a:t>Örn: 4 kişilik kontenjanı olan bir Üniversite için o Üniversite’yi tercih eden en yüksek skoru alan ilk 4 öğrenci yerleştirilir. </a:t>
            </a:r>
            <a:endParaRPr sz="2600" i="1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2a6c45b3549_0_82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pic>
        <p:nvPicPr>
          <p:cNvPr id="331" name="Google Shape;331;g2a6c45b3549_0_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62050" y="457488"/>
            <a:ext cx="2635399" cy="219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a6c45b3549_0_3"/>
          <p:cNvSpPr txBox="1">
            <a:spLocks noGrp="1"/>
          </p:cNvSpPr>
          <p:nvPr>
            <p:ph type="body" idx="3"/>
          </p:nvPr>
        </p:nvSpPr>
        <p:spPr>
          <a:xfrm>
            <a:off x="4919201" y="1554175"/>
            <a:ext cx="7154400" cy="49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2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0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%50 GANO + %50 Dil Puanı = Erasmus Skor</a:t>
            </a:r>
            <a:endParaRPr sz="2000" b="1" u="sng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Ortalamanın </a:t>
            </a: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100’lük değerdeki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karşılığı alınır ve </a:t>
            </a: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%50’si hesaplanır.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Yeditepe tarafından yapılan ve 100 üzerinden notlandırılan </a:t>
            </a: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dil sınavının %50’si 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hesaplanır. 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Erasmus notunun oluşturularak yerleştirme yapılması için dil puanının minimum geçer not ve üzeri olması gerekmektedir. 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Örn: </a:t>
            </a:r>
            <a:endParaRPr sz="2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GANO 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4,00 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100/2  = 50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   Sınav p.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100 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100/2 =  50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  Toplam Erasmus Skor  =  100          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g2a6c45b3549_0_3"/>
          <p:cNvSpPr txBox="1">
            <a:spLocks noGrp="1"/>
          </p:cNvSpPr>
          <p:nvPr>
            <p:ph type="body" idx="4"/>
          </p:nvPr>
        </p:nvSpPr>
        <p:spPr>
          <a:xfrm>
            <a:off x="5037600" y="419100"/>
            <a:ext cx="7154400" cy="13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n-US" sz="4600"/>
              <a:t>Erasmus Skoru nasıl oluşur? </a:t>
            </a:r>
            <a:endParaRPr sz="4600"/>
          </a:p>
        </p:txBody>
      </p:sp>
      <p:sp>
        <p:nvSpPr>
          <p:cNvPr id="339" name="Google Shape;339;g2a6c45b3549_0_3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pic>
        <p:nvPicPr>
          <p:cNvPr id="340" name="Google Shape;340;g2a6c45b3549_0_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3225" y="3681025"/>
            <a:ext cx="360045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g2a6c45b3549_0_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7500" y="419100"/>
            <a:ext cx="3291900" cy="3291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4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347" name="Google Shape;347;p14"/>
          <p:cNvSpPr txBox="1"/>
          <p:nvPr/>
        </p:nvSpPr>
        <p:spPr>
          <a:xfrm>
            <a:off x="3268683" y="229536"/>
            <a:ext cx="68295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SEÇİM KRİTERLERİ </a:t>
            </a:r>
            <a:endParaRPr sz="3200" b="1" i="0" u="none" strike="noStrike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125" y="885124"/>
            <a:ext cx="5133051" cy="519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59800" y="1807047"/>
            <a:ext cx="5408801" cy="310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1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0695" t="726" r="13805" b="8854"/>
          <a:stretch/>
        </p:blipFill>
        <p:spPr>
          <a:xfrm>
            <a:off x="-5897" y="-23943"/>
            <a:ext cx="12197845" cy="541703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56" name="Google Shape;356;p17"/>
          <p:cNvSpPr txBox="1">
            <a:spLocks noGrp="1"/>
          </p:cNvSpPr>
          <p:nvPr>
            <p:ph type="sldNum" idx="12"/>
          </p:nvPr>
        </p:nvSpPr>
        <p:spPr>
          <a:xfrm>
            <a:off x="11753512" y="6484937"/>
            <a:ext cx="41977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357" name="Google Shape;357;p17"/>
          <p:cNvSpPr/>
          <p:nvPr/>
        </p:nvSpPr>
        <p:spPr>
          <a:xfrm rot="10800000">
            <a:off x="18708" y="0"/>
            <a:ext cx="12173289" cy="5393094"/>
          </a:xfrm>
          <a:prstGeom prst="rect">
            <a:avLst/>
          </a:prstGeom>
          <a:gradFill>
            <a:gsLst>
              <a:gs pos="0">
                <a:srgbClr val="000000">
                  <a:alpha val="50588"/>
                </a:srgbClr>
              </a:gs>
              <a:gs pos="97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58" name="Google Shape;358;p17"/>
          <p:cNvSpPr txBox="1">
            <a:spLocks noGrp="1"/>
          </p:cNvSpPr>
          <p:nvPr>
            <p:ph type="body" idx="1"/>
          </p:nvPr>
        </p:nvSpPr>
        <p:spPr>
          <a:xfrm>
            <a:off x="574365" y="5467741"/>
            <a:ext cx="11389035" cy="1865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800">
                <a:latin typeface="Calibri"/>
                <a:ea typeface="Calibri"/>
                <a:cs typeface="Calibri"/>
                <a:sym typeface="Calibri"/>
              </a:rPr>
              <a:t>ERASMUS + STAJ HAREKETLİLİĞİ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4800">
                <a:latin typeface="Calibri"/>
                <a:ea typeface="Calibri"/>
                <a:cs typeface="Calibri"/>
                <a:sym typeface="Calibri"/>
              </a:rPr>
              <a:t>KURALLARI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7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364" name="Google Shape;364;p57"/>
          <p:cNvSpPr txBox="1">
            <a:spLocks noGrp="1"/>
          </p:cNvSpPr>
          <p:nvPr>
            <p:ph type="body" idx="4"/>
          </p:nvPr>
        </p:nvSpPr>
        <p:spPr>
          <a:xfrm>
            <a:off x="0" y="232944"/>
            <a:ext cx="7477500" cy="6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Erasmus+ Program ülkelerindeki bir işletme veya organizasyon bünyesindeki mesleki eğitim alma ve/veya çalışma deneyimi kazanma sürecidir.</a:t>
            </a:r>
            <a:endParaRPr/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Staj hareketliliğine başvuracak öğrencilerin seçildikleri dönemde üzerlerinde 30 AKTS’lik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ders yükü olması şartı aranmaz.</a:t>
            </a:r>
            <a:endParaRPr/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Staj faaliyetinin öğrencinin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diploma programı için zorunlu olması beklenmez. 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Staj yapılacak ekonomik sektör, öğrencinin mevcut mesleki eğitim programı ile doğrudan ilişkili olmalıdır.</a:t>
            </a:r>
            <a:endParaRPr/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Staja ev sahipliği yapacak kuruluşlar; işletmeler, eğitim merkezleri, araştırma merkezleri ve işletme tanımına uygun diğer kuruluşlar olabilir. 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5" name="Google Shape;365;p57" descr="TUF Blog | Blog Of TUF | Internships: Worth or Waste of Time? | Internships  Benefits"/>
          <p:cNvPicPr preferRelativeResize="0"/>
          <p:nvPr/>
        </p:nvPicPr>
        <p:blipFill rotWithShape="1">
          <a:blip r:embed="rId3">
            <a:alphaModFix/>
          </a:blip>
          <a:srcRect l="9534" t="-860" r="-855" b="858"/>
          <a:stretch/>
        </p:blipFill>
        <p:spPr>
          <a:xfrm>
            <a:off x="7477432" y="1465672"/>
            <a:ext cx="4714568" cy="3429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8"/>
          <p:cNvSpPr txBox="1">
            <a:spLocks noGrp="1"/>
          </p:cNvSpPr>
          <p:nvPr>
            <p:ph type="body" idx="4"/>
          </p:nvPr>
        </p:nvSpPr>
        <p:spPr>
          <a:xfrm>
            <a:off x="5532140" y="936261"/>
            <a:ext cx="6431400" cy="52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Staj hareketliliği, öğretmen adayı öğrencilerin ders verme stajlarını, öğrencilerin araştırma asistanlıklarını ve doktora adaylarının ilgili araştırma faaliyetlerini içerir.</a:t>
            </a:r>
            <a:endParaRPr/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Courier New"/>
              <a:buChar char="o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Yükseköğretim kurumunda ders takibi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staj olarak kabul edilmez.</a:t>
            </a:r>
            <a:endParaRPr/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Erasmus+ Staj Hareketliliği faaliyeti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zorunlu staja da saydırılabilir.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Bunun için akademik koordinatörün onayıyla kabul mektubunda belirtilmesi gerekmektedir. </a:t>
            </a:r>
            <a:endParaRPr/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Staj faaliyetine başvuracak öğrencilerin staj yapacakları kurumu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kendileri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bulmaları gerekmektedir.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58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pic>
        <p:nvPicPr>
          <p:cNvPr id="372" name="Google Shape;372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346" y="1126461"/>
            <a:ext cx="5652520" cy="4272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9"/>
          <p:cNvSpPr txBox="1">
            <a:spLocks noGrp="1"/>
          </p:cNvSpPr>
          <p:nvPr>
            <p:ph type="sldNum" idx="12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378" name="Google Shape;378;p59"/>
          <p:cNvSpPr txBox="1">
            <a:spLocks noGrp="1"/>
          </p:cNvSpPr>
          <p:nvPr>
            <p:ph type="body" idx="4"/>
          </p:nvPr>
        </p:nvSpPr>
        <p:spPr>
          <a:xfrm>
            <a:off x="5090046" y="341705"/>
            <a:ext cx="6740100" cy="5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600">
                <a:latin typeface="Calibri"/>
                <a:ea typeface="Calibri"/>
                <a:cs typeface="Calibri"/>
                <a:sym typeface="Calibri"/>
              </a:rPr>
            </a:b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Mezuniyet sonrası gerçekleştirilecek staj faaliyetinde başvurunun öğrenci mezun olmadan önce (hâlihazırda ön lisans, lisans veya lisansüstü öğrencisiyken) yapılmış olması gerekir.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Mezun olmuş öğrenciler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başvuruda bulunamaz.</a:t>
            </a:r>
            <a:endParaRPr/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Mezuniyet sonrası staj hareketliliği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, mezuniyet tarihinden itibaren 12 ay içinde tamamlanmış olmalıdır. Mezuniyet sonrası staj süresi ile öğrencinin aynı kademede gerçekleştirdiği hareketlilik süresi toplamı 12 ayı geçmemelidir.</a:t>
            </a:r>
            <a:endParaRPr/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9" name="Google Shape;379;p59" descr="ISTEDU ERASMUS PROJESİ - Sultantepe Prof. Dr. Cemil Taşçıoğlu Ortaokulu"/>
          <p:cNvPicPr preferRelativeResize="0"/>
          <p:nvPr/>
        </p:nvPicPr>
        <p:blipFill rotWithShape="1">
          <a:blip r:embed="rId3">
            <a:alphaModFix/>
          </a:blip>
          <a:srcRect l="22681" r="21711"/>
          <a:stretch/>
        </p:blipFill>
        <p:spPr>
          <a:xfrm>
            <a:off x="353961" y="750323"/>
            <a:ext cx="5009496" cy="5060542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59"/>
          <p:cNvSpPr/>
          <p:nvPr/>
        </p:nvSpPr>
        <p:spPr>
          <a:xfrm rot="-868784">
            <a:off x="3494871" y="4956546"/>
            <a:ext cx="1563329" cy="55255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59"/>
          <p:cNvSpPr/>
          <p:nvPr/>
        </p:nvSpPr>
        <p:spPr>
          <a:xfrm rot="-2184820">
            <a:off x="4094686" y="4848243"/>
            <a:ext cx="1563329" cy="55255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0"/>
          <p:cNvSpPr txBox="1">
            <a:spLocks noGrp="1"/>
          </p:cNvSpPr>
          <p:nvPr>
            <p:ph type="body" idx="4"/>
          </p:nvPr>
        </p:nvSpPr>
        <p:spPr>
          <a:xfrm>
            <a:off x="434375" y="932800"/>
            <a:ext cx="10763100" cy="5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lvl="0" indent="-2857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bir kamu ya da özel sektöre ait küçük, ortak veya büyük ölçekli </a:t>
            </a: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işletmeler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yerel, bölgesel ya da ulusal </a:t>
            </a: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kamu kurumları 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gönderen ülkenin yurtdışındaki </a:t>
            </a: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büyükelçilikleri veya konsoloslukları 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ticaret odaları, esnaf-zanaatkâr birlikleri, borsalar ve sendika gibi </a:t>
            </a: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iş dünyasına ait her türlü oluşum/birlik</a:t>
            </a:r>
            <a:endParaRPr sz="1800" b="1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araştırma enstitüleri - vakıflar - okul/enstitü/eğitim merkezi (mesleki eğitim veya yetişkin eğitim dâhil olmak üzere okul öncesinden lise eğitimine kadar </a:t>
            </a: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her türlü eğitim kurumu olabilir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)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kar amacı gütmeyen kurumlar, dernekler, STK’lar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kariyer planlama, profesyonel danışmanlık ve bilgilendirme hizmeti sunan kurumlar </a:t>
            </a:r>
            <a:endParaRPr/>
          </a:p>
          <a:p>
            <a:pPr marL="514350" lvl="0" indent="-2857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 b="1">
                <a:latin typeface="Calibri"/>
                <a:ea typeface="Calibri"/>
                <a:cs typeface="Calibri"/>
                <a:sym typeface="Calibri"/>
              </a:rPr>
              <a:t>yükseköğretim kurumları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(Program ülkelerinde yer alan yükseköğretim kurumları ECHE sahibi olmalı)</a:t>
            </a:r>
            <a:endParaRPr/>
          </a:p>
        </p:txBody>
      </p:sp>
      <p:sp>
        <p:nvSpPr>
          <p:cNvPr id="387" name="Google Shape;387;p60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388" name="Google Shape;388;p60"/>
          <p:cNvSpPr txBox="1">
            <a:spLocks noGrp="1"/>
          </p:cNvSpPr>
          <p:nvPr>
            <p:ph type="body" idx="1"/>
          </p:nvPr>
        </p:nvSpPr>
        <p:spPr>
          <a:xfrm>
            <a:off x="81937" y="274786"/>
            <a:ext cx="72828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 sz="3600" i="1">
                <a:latin typeface="Calibri"/>
                <a:ea typeface="Calibri"/>
                <a:cs typeface="Calibri"/>
                <a:sym typeface="Calibri"/>
              </a:rPr>
              <a:t>Nerelerde Staj Yapılır ? </a:t>
            </a:r>
            <a:endParaRPr sz="3600" b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9" name="Google Shape;389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05910" y="3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1"/>
          <p:cNvSpPr txBox="1">
            <a:spLocks noGrp="1"/>
          </p:cNvSpPr>
          <p:nvPr>
            <p:ph type="body" idx="4"/>
          </p:nvPr>
        </p:nvSpPr>
        <p:spPr>
          <a:xfrm>
            <a:off x="150387" y="1893378"/>
            <a:ext cx="8087032" cy="2267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 u="sng">
                <a:latin typeface="Calibri"/>
                <a:ea typeface="Calibri"/>
                <a:cs typeface="Calibri"/>
                <a:sym typeface="Calibri"/>
              </a:rPr>
              <a:t>Aşağıdaki kuruluşlar Erasmus+ kapsamında yükseköğretim staj faaliyeti için </a:t>
            </a:r>
            <a:r>
              <a:rPr lang="en-US" sz="2000" b="1" u="sng">
                <a:latin typeface="Calibri"/>
                <a:ea typeface="Calibri"/>
                <a:cs typeface="Calibri"/>
                <a:sym typeface="Calibri"/>
              </a:rPr>
              <a:t>uygun değildir:</a:t>
            </a:r>
            <a:endParaRPr/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Avrupa Birliği kurumları ve AB ajansları (bk. </a:t>
            </a:r>
            <a:r>
              <a:rPr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https://europa.eu/european-union/about-eu/institutions-bodies_en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)</a:t>
            </a:r>
            <a:endParaRPr/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AB programlarını yürüten Ulusal Ajans vb. kuruluşlar.</a:t>
            </a:r>
            <a:endParaRPr/>
          </a:p>
        </p:txBody>
      </p:sp>
      <p:sp>
        <p:nvSpPr>
          <p:cNvPr id="395" name="Google Shape;395;p61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396" name="Google Shape;396;p61"/>
          <p:cNvSpPr txBox="1">
            <a:spLocks noGrp="1"/>
          </p:cNvSpPr>
          <p:nvPr>
            <p:ph type="body" idx="1"/>
          </p:nvPr>
        </p:nvSpPr>
        <p:spPr>
          <a:xfrm>
            <a:off x="150387" y="315861"/>
            <a:ext cx="7282799" cy="719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 sz="3600" i="1">
                <a:latin typeface="Calibri"/>
                <a:ea typeface="Calibri"/>
                <a:cs typeface="Calibri"/>
                <a:sym typeface="Calibri"/>
              </a:rPr>
              <a:t>Nerelerde Staj Yapılmaz ? </a:t>
            </a:r>
            <a:endParaRPr sz="3600" b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7" name="Google Shape;397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93560" y="592378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2"/>
          <p:cNvSpPr txBox="1">
            <a:spLocks noGrp="1"/>
          </p:cNvSpPr>
          <p:nvPr>
            <p:ph type="body" idx="1"/>
          </p:nvPr>
        </p:nvSpPr>
        <p:spPr>
          <a:xfrm>
            <a:off x="-269382" y="231813"/>
            <a:ext cx="8410491" cy="60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 sz="2800" i="1"/>
              <a:t> Staj yeri bulmanızda yardımcı olacak adımlar…</a:t>
            </a:r>
            <a:endParaRPr sz="2800"/>
          </a:p>
        </p:txBody>
      </p:sp>
      <p:sp>
        <p:nvSpPr>
          <p:cNvPr id="403" name="Google Shape;403;p62"/>
          <p:cNvSpPr txBox="1">
            <a:spLocks noGrp="1"/>
          </p:cNvSpPr>
          <p:nvPr>
            <p:ph type="body" idx="4"/>
          </p:nvPr>
        </p:nvSpPr>
        <p:spPr>
          <a:xfrm>
            <a:off x="1" y="737000"/>
            <a:ext cx="8141100" cy="71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Özgeçmiş hazırlayın.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0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Europass CV</a:t>
            </a:r>
            <a:r>
              <a:rPr lang="en-US" sz="2000" i="1">
                <a:latin typeface="Calibri"/>
                <a:ea typeface="Calibri"/>
                <a:cs typeface="Calibri"/>
                <a:sym typeface="Calibri"/>
              </a:rPr>
              <a:t> önerilir.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Motivasyon Mektubu hazırlayın. 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0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(Katılmak istediğiniz bir çalışmaya, programa veya projeye </a:t>
            </a:r>
            <a:br>
              <a:rPr lang="en-US" sz="1800" i="1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neden katılmak istediğinizi anlattığınız, deneyimlerinizden </a:t>
            </a:r>
            <a:br>
              <a:rPr lang="en-US" sz="1800" i="1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ve hedeflerinizden bahsettiğiniz mektubun adıdır. ) 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Erasmus+ Staj yeri arayışına başlayın.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  </a:t>
            </a:r>
            <a:br>
              <a:rPr lang="en-US" sz="20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(Başvurular başlamadan önce staj yeri arayışına başlayabilirsiniz. </a:t>
            </a:r>
            <a:r>
              <a:rPr lang="en-US" sz="1800" i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erasmusintern.org</a:t>
            </a: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 gibi web sitelerinden staj yeri bulabilirsiniz.)</a:t>
            </a:r>
            <a:endParaRPr/>
          </a:p>
          <a:p>
            <a:pPr marL="5715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Staj yapmak istediğiniz tarihleri belirleyin.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0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(Unutmayın ki Erasmus+ kapsamında </a:t>
            </a:r>
            <a:r>
              <a:rPr lang="en-US" sz="1800" b="1" i="1">
                <a:latin typeface="Calibri"/>
                <a:ea typeface="Calibri"/>
                <a:cs typeface="Calibri"/>
                <a:sym typeface="Calibri"/>
              </a:rPr>
              <a:t>en az 60 gün</a:t>
            </a: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 staj yapacağınız </a:t>
            </a:r>
            <a:r>
              <a:rPr lang="en-US" sz="1800" b="1" i="1">
                <a:latin typeface="Calibri"/>
                <a:ea typeface="Calibri"/>
                <a:cs typeface="Calibri"/>
                <a:sym typeface="Calibri"/>
              </a:rPr>
              <a:t>ülkede bulunmanız gerekmektedir.</a:t>
            </a: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Staj yapmak istediğiniz bir kurum bulduysanız iletişime geçin. 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0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(Özgeçmiş ve Motivasyon mektubunuzu ek yaparak Erasmus+ kapsamında o kurumda staj yapmak istediğinizi belirten bir mail hazırlayın.) 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Staj yapmak istediğiniz kurum sizi kabul ettiyse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Kabul Mektubu edinin.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62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pic>
        <p:nvPicPr>
          <p:cNvPr id="405" name="Google Shape;405;p62" descr="How the Internship Industry Perpetuates Inequity"/>
          <p:cNvPicPr preferRelativeResize="0"/>
          <p:nvPr/>
        </p:nvPicPr>
        <p:blipFill rotWithShape="1">
          <a:blip r:embed="rId5">
            <a:alphaModFix/>
          </a:blip>
          <a:srcRect l="57078"/>
          <a:stretch/>
        </p:blipFill>
        <p:spPr>
          <a:xfrm>
            <a:off x="7713405" y="1005383"/>
            <a:ext cx="4087923" cy="50101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3529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3"/>
          <p:cNvSpPr txBox="1">
            <a:spLocks noGrp="1"/>
          </p:cNvSpPr>
          <p:nvPr>
            <p:ph type="body" idx="1"/>
          </p:nvPr>
        </p:nvSpPr>
        <p:spPr>
          <a:xfrm>
            <a:off x="-332253" y="399435"/>
            <a:ext cx="7780404" cy="179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 sz="3200" b="0" i="1"/>
              <a:t>Başvuru aşamasında Erasmus+ Staj Hareketliliği için gerekli </a:t>
            </a:r>
            <a:r>
              <a:rPr lang="en-US" sz="3200" i="1" u="sng"/>
              <a:t>temel </a:t>
            </a:r>
            <a:r>
              <a:rPr lang="en-US" sz="3200" b="0" i="1"/>
              <a:t>evrak;</a:t>
            </a:r>
            <a:r>
              <a:rPr lang="en-US" sz="1800"/>
              <a:t/>
            </a:r>
            <a:br>
              <a:rPr lang="en-US" sz="1800"/>
            </a:br>
            <a:endParaRPr sz="1800"/>
          </a:p>
        </p:txBody>
      </p:sp>
      <p:sp>
        <p:nvSpPr>
          <p:cNvPr id="411" name="Google Shape;411;p63"/>
          <p:cNvSpPr txBox="1">
            <a:spLocks noGrp="1"/>
          </p:cNvSpPr>
          <p:nvPr>
            <p:ph type="body" idx="4"/>
          </p:nvPr>
        </p:nvSpPr>
        <p:spPr>
          <a:xfrm>
            <a:off x="304798" y="1345929"/>
            <a:ext cx="6833400" cy="3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1800" i="1">
                <a:latin typeface="Calibri"/>
                <a:ea typeface="Calibri"/>
                <a:cs typeface="Calibri"/>
                <a:sym typeface="Calibri"/>
              </a:rPr>
              <a:t>   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Noto Sans Symbols"/>
              <a:buChar char="❖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Kabul / Davet Mektubu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793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Kabul edildiğinize dair olumlu yanıt belirten bir  kabul/davet mektubu olması gerekmektedir. 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79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Eğitim alanınızla ilgili olarak mesleki deneyim  kazandıran ve mesleki uygulama içeren bir faaliyet olduğu anlaşılabilmedir.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793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63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pic>
        <p:nvPicPr>
          <p:cNvPr id="413" name="Google Shape;413;p63" descr="https://lh3.googleusercontent.com/UCa0X3sy_upfQZtRi1T-2kyVyFCd0XQbHsKCdn0QCc2zvEPZFTYy2uGAMyuRBdHFZvpsaGrP4IsF-EXTeYxGRCkEbhKwzvm17nVuNX2clqU6TfIz8U45GoOsUyfW3x_h75PHjtQ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8151" y="531706"/>
            <a:ext cx="4220444" cy="2822422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63"/>
          <p:cNvSpPr txBox="1"/>
          <p:nvPr/>
        </p:nvSpPr>
        <p:spPr>
          <a:xfrm>
            <a:off x="362900" y="4532525"/>
            <a:ext cx="7946400" cy="25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15" name="Google Shape;415;p63"/>
          <p:cNvSpPr txBox="1"/>
          <p:nvPr/>
        </p:nvSpPr>
        <p:spPr>
          <a:xfrm>
            <a:off x="7207000" y="3713300"/>
            <a:ext cx="4461600" cy="16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SON YÜKLEME TARİHİ</a:t>
            </a:r>
            <a:r>
              <a:rPr lang="en-US" sz="3200" b="1" i="0" u="none" strike="noStrike" cap="none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DUYURULACAK</a:t>
            </a:r>
            <a:endParaRPr sz="30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4"/>
          <p:cNvSpPr txBox="1"/>
          <p:nvPr/>
        </p:nvSpPr>
        <p:spPr>
          <a:xfrm>
            <a:off x="328500" y="1972188"/>
            <a:ext cx="5726100" cy="24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Staj yeri ve görevlerinin öğrencinin öğrenim gördüğü bölüme uygunluğu bölüm/ program Erasmus koordinatörüne danışılmalı ve kabul mektubu</a:t>
            </a: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nu imzalatmalıdır</a:t>
            </a:r>
            <a:r>
              <a:rPr lang="en-US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0" i="0" u="none" strike="noStrike" cap="non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21" name="Google Shape;421;p64"/>
          <p:cNvSpPr txBox="1">
            <a:spLocks noGrp="1"/>
          </p:cNvSpPr>
          <p:nvPr>
            <p:ph type="body" idx="1"/>
          </p:nvPr>
        </p:nvSpPr>
        <p:spPr>
          <a:xfrm>
            <a:off x="0" y="224586"/>
            <a:ext cx="6383100" cy="12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 sz="3600" i="1"/>
              <a:t>Erasmus + Staj Hareketliliği </a:t>
            </a:r>
            <a:endParaRPr sz="3600" b="0"/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 sz="3600" i="1"/>
              <a:t>Örnek Kabul Mektubu</a:t>
            </a:r>
            <a:endParaRPr sz="3600" b="0"/>
          </a:p>
        </p:txBody>
      </p:sp>
      <p:sp>
        <p:nvSpPr>
          <p:cNvPr id="422" name="Google Shape;422;p64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pic>
        <p:nvPicPr>
          <p:cNvPr id="423" name="Google Shape;423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8575" y="4746038"/>
            <a:ext cx="1865938" cy="1865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57675" y="224575"/>
            <a:ext cx="4410924" cy="3746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7675" y="4029975"/>
            <a:ext cx="4410926" cy="258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a6c45b3549_0_24"/>
          <p:cNvSpPr txBox="1">
            <a:spLocks noGrp="1"/>
          </p:cNvSpPr>
          <p:nvPr>
            <p:ph type="body" idx="1"/>
          </p:nvPr>
        </p:nvSpPr>
        <p:spPr>
          <a:xfrm>
            <a:off x="1698003" y="282225"/>
            <a:ext cx="98829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n-US"/>
              <a:t>ERASMUS YABANCI DİL SINAVLARI</a:t>
            </a:r>
            <a:endParaRPr/>
          </a:p>
        </p:txBody>
      </p:sp>
      <p:sp>
        <p:nvSpPr>
          <p:cNvPr id="432" name="Google Shape;432;g2a6c45b3549_0_24"/>
          <p:cNvSpPr txBox="1">
            <a:spLocks noGrp="1"/>
          </p:cNvSpPr>
          <p:nvPr>
            <p:ph type="body" idx="3"/>
          </p:nvPr>
        </p:nvSpPr>
        <p:spPr>
          <a:xfrm>
            <a:off x="304800" y="3429000"/>
            <a:ext cx="59604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/>
          </a:p>
        </p:txBody>
      </p:sp>
      <p:sp>
        <p:nvSpPr>
          <p:cNvPr id="433" name="Google Shape;433;g2a6c45b3549_0_24"/>
          <p:cNvSpPr txBox="1">
            <a:spLocks noGrp="1"/>
          </p:cNvSpPr>
          <p:nvPr>
            <p:ph type="body" idx="4"/>
          </p:nvPr>
        </p:nvSpPr>
        <p:spPr>
          <a:xfrm>
            <a:off x="304800" y="1554164"/>
            <a:ext cx="58758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/>
          </a:p>
        </p:txBody>
      </p:sp>
      <p:sp>
        <p:nvSpPr>
          <p:cNvPr id="434" name="Google Shape;434;g2a6c45b3549_0_24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pic>
        <p:nvPicPr>
          <p:cNvPr id="435" name="Google Shape;435;g2a6c45b3549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9888" y="1430975"/>
            <a:ext cx="7732232" cy="530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5"/>
          <p:cNvSpPr txBox="1">
            <a:spLocks noGrp="1"/>
          </p:cNvSpPr>
          <p:nvPr>
            <p:ph type="body" idx="1"/>
          </p:nvPr>
        </p:nvSpPr>
        <p:spPr>
          <a:xfrm>
            <a:off x="3508103" y="489035"/>
            <a:ext cx="5739136" cy="774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YABANCI DİL SINAVLARI</a:t>
            </a:r>
            <a:endParaRPr sz="4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65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  <p:pic>
        <p:nvPicPr>
          <p:cNvPr id="442" name="Google Shape;442;p65" descr="BAIBU Erasmus Office (@AIBUErasmus) / Twitt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6868" y="2104561"/>
            <a:ext cx="3525479" cy="2648874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65"/>
          <p:cNvSpPr txBox="1"/>
          <p:nvPr/>
        </p:nvSpPr>
        <p:spPr>
          <a:xfrm>
            <a:off x="345775" y="5542450"/>
            <a:ext cx="88737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Sınav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yeri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bilgisi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başarılı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başvuru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yapan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std.yeditepe.edu.tr e-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adreslerine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gönderilecektir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44" name="Google Shape;444;p65"/>
          <p:cNvGraphicFramePr/>
          <p:nvPr>
            <p:extLst>
              <p:ext uri="{D42A27DB-BD31-4B8C-83A1-F6EECF244321}">
                <p14:modId xmlns:p14="http://schemas.microsoft.com/office/powerpoint/2010/main" val="3282882734"/>
              </p:ext>
            </p:extLst>
          </p:nvPr>
        </p:nvGraphicFramePr>
        <p:xfrm>
          <a:off x="1243200" y="2104550"/>
          <a:ext cx="6899175" cy="2892377"/>
        </p:xfrm>
        <a:graphic>
          <a:graphicData uri="http://schemas.openxmlformats.org/drawingml/2006/table">
            <a:tbl>
              <a:tblPr>
                <a:noFill/>
                <a:tableStyleId>{D7D1676C-CFCE-482C-9F08-814E15E98AC7}</a:tableStyleId>
              </a:tblPr>
              <a:tblGrid>
                <a:gridCol w="231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Sınav </a:t>
                      </a:r>
                      <a:endParaRPr sz="1100" b="1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Tarih</a:t>
                      </a:r>
                      <a:endParaRPr sz="1100" b="1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Yer ve Saat</a:t>
                      </a:r>
                      <a:endParaRPr sz="1100" b="1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902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FRANSIZCA </a:t>
                      </a:r>
                      <a:endParaRPr sz="11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03.11.2026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13:00 - </a:t>
                      </a: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15:00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55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İSPANYOLCA </a:t>
                      </a:r>
                      <a:endParaRPr lang="en-US"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03.11.2026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14:00 - </a:t>
                      </a: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16:30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55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RUSÇA </a:t>
                      </a:r>
                      <a:endParaRPr sz="110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04.11.2026 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13:00 </a:t>
                      </a:r>
                      <a:r>
                        <a:rPr lang="en-US" sz="1100" dirty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</a:t>
                      </a: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15:00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55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ALMANCA 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05.11.2026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10:00 - 12:00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55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İNGİLİZCE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06.11.2026</a:t>
                      </a:r>
                      <a:endParaRPr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solidFill>
                            <a:srgbClr val="202124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14:00 - 16:30</a:t>
                      </a:r>
                      <a:endParaRPr lang="en-US" sz="1100" dirty="0">
                        <a:solidFill>
                          <a:srgbClr val="202124"/>
                        </a:solidFill>
                        <a:highlight>
                          <a:srgbClr val="FFFFFF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66" descr="A Levels - Computer Based Entrance Test Resul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7562" y="2344994"/>
            <a:ext cx="5024438" cy="200977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66"/>
          <p:cNvSpPr txBox="1">
            <a:spLocks noGrp="1"/>
          </p:cNvSpPr>
          <p:nvPr>
            <p:ph type="body" idx="1"/>
          </p:nvPr>
        </p:nvSpPr>
        <p:spPr>
          <a:xfrm>
            <a:off x="1875949" y="190500"/>
            <a:ext cx="86103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/>
              <a:t>GEÇERLİ SINAVLAR</a:t>
            </a:r>
            <a:endParaRPr/>
          </a:p>
        </p:txBody>
      </p:sp>
      <p:sp>
        <p:nvSpPr>
          <p:cNvPr id="451" name="Google Shape;451;p66"/>
          <p:cNvSpPr txBox="1">
            <a:spLocks noGrp="1"/>
          </p:cNvSpPr>
          <p:nvPr>
            <p:ph type="body" idx="4"/>
          </p:nvPr>
        </p:nvSpPr>
        <p:spPr>
          <a:xfrm>
            <a:off x="304800" y="1104900"/>
            <a:ext cx="7183200" cy="57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Yeditepe Üniversitesi Erasmus sınav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larından Minimum başarılı yabancı dil notu: 60 / 100</a:t>
            </a:r>
            <a:endParaRPr/>
          </a:p>
          <a:p>
            <a:pPr marL="971550" lvl="1" indent="-2857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İki yıl geçerlidir. </a:t>
            </a:r>
            <a:endParaRPr/>
          </a:p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Minimum başarılı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YDS / (e)YDS / YÖKDİL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notu: 66 / 100</a:t>
            </a:r>
            <a:endParaRPr/>
          </a:p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Minimum başarılı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TOEFL IBT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notu: 79</a:t>
            </a:r>
            <a:endParaRPr/>
          </a:p>
          <a:p>
            <a:pPr marL="514350" lvl="0" indent="-28575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Minimum başarılı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TOEFL PBT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notu: 550 </a:t>
            </a:r>
            <a:endParaRPr/>
          </a:p>
          <a:p>
            <a:pPr marL="971550" lvl="1" indent="-2857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TOEFL IBT ve PBT sınavları yalnızca Yeditepe Üniversitesi, İstanbul Teknik Üniversitesi ve Orta Doğu Teknik Üniversitesi sınav merkezlerinden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kabul edilir. </a:t>
            </a:r>
            <a:endParaRPr/>
          </a:p>
          <a:p>
            <a:pPr marL="971550" lvl="1" indent="-28575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TOEFL IBT Home Edition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geçerli değildir. 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600"/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600"/>
              <a:buNone/>
            </a:pPr>
            <a:r>
              <a:rPr lang="en-US" sz="1800" b="1">
                <a:solidFill>
                  <a:schemeClr val="hlink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Yabancı Dil Eşdeğerlik Tabloları 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66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7"/>
          <p:cNvSpPr txBox="1">
            <a:spLocks noGrp="1"/>
          </p:cNvSpPr>
          <p:nvPr>
            <p:ph type="body" idx="4"/>
          </p:nvPr>
        </p:nvSpPr>
        <p:spPr>
          <a:xfrm>
            <a:off x="0" y="689815"/>
            <a:ext cx="7444200" cy="62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*Yeditepe Üniversitesi yabancı dil sınavları haricindeki sınav sonucunu ibraz etmek isteyen öğrenciler sınav sonuçlarını başvuru esnasında başvuru sistemine yüklemelidirler.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*Başvuru esnasında hangi sınava girileceği seçilmelidir*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**Başvuruda tercih edilecek partner üniversitelerin talep ettiği eğitim dilinde sınava girilmelidir**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Örneğin;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Tek bir dil gerekliyse tek dil sınavına girilmelidir. </a:t>
            </a:r>
            <a:endParaRPr/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“Or” “/” ifadeleri ile iki dil belirtilmişse iki dilden birinin yeterli olduğu anlamına gelmekle birlikte iki sınava da girilmesi önerilir. (yüksek olan puan değerlendirilir) </a:t>
            </a:r>
            <a:endParaRPr/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“And, “,” ifadesi ile iki dil belirtilmişse iki dil sınavına birden girmek ve minimum başarı puanını almak zorunludur (yüksek olan puan değerlendirilir) 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 b="1" u="sng">
                <a:latin typeface="Calibri"/>
                <a:ea typeface="Calibri"/>
                <a:cs typeface="Calibri"/>
                <a:sym typeface="Calibri"/>
              </a:rPr>
              <a:t>Partner üniversitelerin eğitim dili anlaşma listesinde belirtildiği gibi web sitelerinden de araştırılmalıdır. 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67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  <p:pic>
        <p:nvPicPr>
          <p:cNvPr id="459" name="Google Shape;459;p67" descr="Language Skills on Resume: How to Explain Proficiency &amp;amp; Fluency"/>
          <p:cNvPicPr preferRelativeResize="0"/>
          <p:nvPr/>
        </p:nvPicPr>
        <p:blipFill rotWithShape="1">
          <a:blip r:embed="rId3">
            <a:alphaModFix/>
          </a:blip>
          <a:srcRect l="10396" t="1811" r="12642"/>
          <a:stretch/>
        </p:blipFill>
        <p:spPr>
          <a:xfrm>
            <a:off x="7568543" y="1814052"/>
            <a:ext cx="4100051" cy="32692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3529"/>
              </a:srgb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2"/>
          <p:cNvSpPr txBox="1">
            <a:spLocks noGrp="1"/>
          </p:cNvSpPr>
          <p:nvPr>
            <p:ph type="sldNum" idx="12"/>
          </p:nvPr>
        </p:nvSpPr>
        <p:spPr>
          <a:xfrm>
            <a:off x="11696726" y="6484937"/>
            <a:ext cx="5333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  <p:sp>
        <p:nvSpPr>
          <p:cNvPr id="466" name="Google Shape;466;p12"/>
          <p:cNvSpPr txBox="1">
            <a:spLocks noGrp="1"/>
          </p:cNvSpPr>
          <p:nvPr>
            <p:ph type="body" idx="4"/>
          </p:nvPr>
        </p:nvSpPr>
        <p:spPr>
          <a:xfrm>
            <a:off x="422799" y="419100"/>
            <a:ext cx="11278661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2023 UA EL KİTABI ÜLKE GRUPLARINA GÖRE HİBE MİKTARLARI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2"/>
          <p:cNvSpPr/>
          <p:nvPr/>
        </p:nvSpPr>
        <p:spPr>
          <a:xfrm>
            <a:off x="1189704" y="5705081"/>
            <a:ext cx="1050702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Hibe ödemeleri iki taksitte yapılır. İlk ödeme, toplam Erasmus+ hibesinin %80'idir. İkinci taksitin ödenmesi, öğrencilerin gerekli tüm işlemleri tamamlamalarına ve öğrencilerin akademik durumlarına (ders kredisinin en az yarısını başarıyla tamamlamalarına/geçmelerine) bağlıdır.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8" name="Google Shape;46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6563" y="1600124"/>
            <a:ext cx="7398875" cy="365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69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  <p:sp>
        <p:nvSpPr>
          <p:cNvPr id="474" name="Google Shape;474;p69"/>
          <p:cNvSpPr/>
          <p:nvPr/>
        </p:nvSpPr>
        <p:spPr>
          <a:xfrm>
            <a:off x="121920" y="3617134"/>
            <a:ext cx="12351358" cy="701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9325" rIns="0" bIns="8885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69"/>
          <p:cNvSpPr txBox="1">
            <a:spLocks noGrp="1"/>
          </p:cNvSpPr>
          <p:nvPr>
            <p:ph type="body" idx="1"/>
          </p:nvPr>
        </p:nvSpPr>
        <p:spPr>
          <a:xfrm>
            <a:off x="1686342" y="296742"/>
            <a:ext cx="8610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4000" b="1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İLAVE HİBE DESTEĞİ</a:t>
            </a:r>
            <a:endParaRPr/>
          </a:p>
        </p:txBody>
      </p:sp>
      <p:sp>
        <p:nvSpPr>
          <p:cNvPr id="476" name="Google Shape;476;p69"/>
          <p:cNvSpPr/>
          <p:nvPr/>
        </p:nvSpPr>
        <p:spPr>
          <a:xfrm>
            <a:off x="178150" y="1310700"/>
            <a:ext cx="11751900" cy="54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Dezavantajlı katılımcılara, hak ettikleri hibeye ek olarak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İlave Hibe Desteği </a:t>
            </a: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sağlanabilecektir. Söz konusu hibenin verilebilmesi için, dezavantajlı katılımcı, ekonomik ve sosyal açıdan imkânları kısıtlı olan ve aşağıdaki alt kategorilere uyan birey olarak tanımlanmıştır.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1)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2828 sayılı kanuna tabi olanlar (Aile ve Sosyal Hizmetler Bakanlığı tarafından haklarında 2828 sayılı Kanun uyarınca koruma, bakım veya barınma kararı olanlar)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2)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5395 sayılı Çocuk Koruma Kanunu Kapsamında haklarında korunma, bakım veya barınma kararı alınmış öğrencilere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3)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Diğer ebeveyn geliri olmayıp yetim aylığı bağlananlar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4)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Şehit/Gazi çocukları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5)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Kendisine veya ailesine muhtaçlık aylığı bağlananlar (öğrencinin kendisine, anne-babasına veya vasisine Belediyelerden, kamu kurum ve kuruluşlarından (Bakanlıklar, Sosyal Yardımlaşma ve Dayanışma Vakıfları, Vakıflar Genel Müdürlüğü,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Kızılay, AFAD gibi kurumlardan Erasmus başvurusunu yaptığı esnada maddi destek aldığını kanıtlayan bir belge ibraz edilmesi yeterlidir.)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6)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Engeli olan öğrenciler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7)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Ebeveynlerinden biri veya vasisi, 65 Yaşını Doldurmuş Muhtaç, Güçsüz Ve Kimsesiz Türk Vatandaşları ile Engelli ve Muhtaç Türk Vatandaşlarına Aylık Bağlanması Hakkında 01.07.1976 tarih ve 2022 sayılı Kanun kapsamında engelli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veya muhtaç aylığı alan öğrenciler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8)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Kendileri veya 1. derece yakınları AFAD’dan afetzede yardımı alanlar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7" name="Google Shape;477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3349" y="-146036"/>
            <a:ext cx="1532076" cy="153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70"/>
          <p:cNvSpPr txBox="1">
            <a:spLocks noGrp="1"/>
          </p:cNvSpPr>
          <p:nvPr>
            <p:ph type="body" idx="3"/>
          </p:nvPr>
        </p:nvSpPr>
        <p:spPr>
          <a:xfrm>
            <a:off x="328232" y="1273943"/>
            <a:ext cx="11602065" cy="1834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Kredi ve Yurtlar Kurumu bursları ve benzeri burslar, başarı bursu niteliğindeki diğer hibe, yardım ve burslar, tek seferlik yardımlar söz konusu maddi yardım kapsamında kabul edilmez.</a:t>
            </a:r>
            <a:endParaRPr/>
          </a:p>
          <a:p>
            <a:pPr marL="5715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Yukarıdaki kapsama uyan öğrencilere talepleri halinde ve bu durumlarını belgelendirmek kaydıyla, bütçe imkanları dahilinde, hareketlilik türüne göre aşağıdaki miktarlarda İlave Hibe Desteği sağlanabilecektir:</a:t>
            </a:r>
            <a:endParaRPr/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1800"/>
          </a:p>
        </p:txBody>
      </p:sp>
      <p:sp>
        <p:nvSpPr>
          <p:cNvPr id="483" name="Google Shape;483;p70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  <p:graphicFrame>
        <p:nvGraphicFramePr>
          <p:cNvPr id="484" name="Google Shape;484;p70"/>
          <p:cNvGraphicFramePr/>
          <p:nvPr/>
        </p:nvGraphicFramePr>
        <p:xfrm>
          <a:off x="2708007" y="3581374"/>
          <a:ext cx="6996425" cy="2430450"/>
        </p:xfrm>
        <a:graphic>
          <a:graphicData uri="http://schemas.openxmlformats.org/drawingml/2006/table">
            <a:tbl>
              <a:tblPr>
                <a:noFill/>
                <a:tableStyleId>{2FEE964C-7E41-4575-91E3-6A982CFD6384}</a:tableStyleId>
              </a:tblPr>
              <a:tblGrid>
                <a:gridCol w="377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4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Hareketlilik türü</a:t>
                      </a:r>
                      <a:endParaRPr sz="14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İlave Hibe Desteği Miktarı</a:t>
                      </a:r>
                      <a:endParaRPr sz="14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2-12 ay arası öğrenci hareketliliği</a:t>
                      </a:r>
                      <a:endParaRPr sz="14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Aylık 250 €</a:t>
                      </a:r>
                      <a:endParaRPr sz="14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5-14 gün arasındaki kısa dönem öğrenci hareketliliği*</a:t>
                      </a:r>
                      <a:endParaRPr sz="14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Gündelik hibe toplamına ilaveten 100 €</a:t>
                      </a:r>
                      <a:endParaRPr sz="14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0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15-30 gün arasındaki kısa dönem öğrenci hareketliliği*</a:t>
                      </a:r>
                      <a:endParaRPr sz="14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Gündelik hibe toplamına ilaveten 150 €</a:t>
                      </a:r>
                      <a:endParaRPr sz="1400" u="none" strike="noStrike" cap="none"/>
                    </a:p>
                  </a:txBody>
                  <a:tcPr marL="66675" marR="66675" marT="66675" marB="6667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85" name="Google Shape;485;p70"/>
          <p:cNvSpPr/>
          <p:nvPr/>
        </p:nvSpPr>
        <p:spPr>
          <a:xfrm>
            <a:off x="2708007" y="6151984"/>
            <a:ext cx="6096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 Bu durumda staj için ilave destek verilmez.</a:t>
            </a:r>
            <a:endParaRPr sz="1400" b="0" i="0" u="none" strike="noStrike" cap="none">
              <a:solidFill>
                <a:srgbClr val="2E343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1"/>
          <p:cNvSpPr txBox="1">
            <a:spLocks noGrp="1"/>
          </p:cNvSpPr>
          <p:nvPr>
            <p:ph type="body" idx="3"/>
          </p:nvPr>
        </p:nvSpPr>
        <p:spPr>
          <a:xfrm>
            <a:off x="458622" y="1480421"/>
            <a:ext cx="11340088" cy="213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Kısa dönem hareketliliğe katılan dezavantajlı öğrenci/yeni mezunlar seyahat hibesi alabilir. 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Seyahat desteği almayan öğrenci/yeni mezunlara, yeşil seyahati tercih etmeleri durumunda, tek seferlik 50 Avro tutarında ilave bir hibe ile seyahat günleri için 4 güne kadar bireysel destek hibesi verilebilir.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71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  <p:sp>
        <p:nvSpPr>
          <p:cNvPr id="492" name="Google Shape;492;p71"/>
          <p:cNvSpPr/>
          <p:nvPr/>
        </p:nvSpPr>
        <p:spPr>
          <a:xfrm>
            <a:off x="802783" y="474296"/>
            <a:ext cx="3712876" cy="5432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Seyahat Desteği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endParaRPr sz="15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endParaRPr sz="15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71"/>
          <p:cNvSpPr txBox="1"/>
          <p:nvPr/>
        </p:nvSpPr>
        <p:spPr>
          <a:xfrm>
            <a:off x="720325" y="6144279"/>
            <a:ext cx="112099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Yeşil Seyahat uçağa alternatif olarak daha düşük karbonlu araçlarla seyahat etmeye teşvik ediyor. Proje faaliyetleri kişilere sürdürülebilir toplumlar, yaşam tarzları ve ekonomiler yaratmak için gerekli anlayış ve becerileri edindirmeyi amaçlıyor</a:t>
            </a:r>
            <a:endParaRPr sz="14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4" name="Google Shape;494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1022" y="2873001"/>
            <a:ext cx="7394000" cy="28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a6c45b3549_0_44"/>
          <p:cNvSpPr txBox="1">
            <a:spLocks noGrp="1"/>
          </p:cNvSpPr>
          <p:nvPr>
            <p:ph type="body" idx="3"/>
          </p:nvPr>
        </p:nvSpPr>
        <p:spPr>
          <a:xfrm>
            <a:off x="5089750" y="1950725"/>
            <a:ext cx="6942900" cy="48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7465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●"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Öğrenci/yeni mezunlara, yeşil seyahati tercih etmeleri durumunda, tek seferlik 50 Avro tutarında ilave bir hibe ile seyahat günleri için 4 güne kadar bireysel destek hibesi verilebilecektir. 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500">
              <a:latin typeface="Arial"/>
              <a:ea typeface="Arial"/>
              <a:cs typeface="Arial"/>
              <a:sym typeface="Arial"/>
            </a:endParaRPr>
          </a:p>
          <a:p>
            <a:pPr marL="457200" lvl="0" indent="-37465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●"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Otobüs, tren ve araba paylaşımı düşük emisyonlu ulaşım araçları kapsamında değerlendirilmektedir. 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500">
              <a:latin typeface="Arial"/>
              <a:ea typeface="Arial"/>
              <a:cs typeface="Arial"/>
              <a:sym typeface="Arial"/>
            </a:endParaRPr>
          </a:p>
          <a:p>
            <a:pPr marL="457200" lvl="0" indent="-37465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●"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Seyahatin yeşil seyahat kapsamında sayılması için hem gidiş hem de dönüşün yeşil seyahat araçlarıyla yapılması gerekmektedir. 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100">
              <a:latin typeface="Arial"/>
              <a:ea typeface="Arial"/>
              <a:cs typeface="Arial"/>
              <a:sym typeface="Arial"/>
            </a:endParaRPr>
          </a:p>
          <a:p>
            <a:pPr marL="457200" lvl="0" indent="-37465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●"/>
            </a:pPr>
            <a:r>
              <a:rPr lang="en-US" sz="2300" u="sng">
                <a:latin typeface="Arial"/>
                <a:ea typeface="Arial"/>
                <a:cs typeface="Arial"/>
                <a:sym typeface="Arial"/>
              </a:rPr>
              <a:t>İstisnai durumlar için Ulusal Ajans’a danışılır.</a:t>
            </a:r>
            <a:endParaRPr sz="2300" u="sng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g2a6c45b3549_0_44"/>
          <p:cNvSpPr txBox="1">
            <a:spLocks noGrp="1"/>
          </p:cNvSpPr>
          <p:nvPr>
            <p:ph type="body" idx="4"/>
          </p:nvPr>
        </p:nvSpPr>
        <p:spPr>
          <a:xfrm>
            <a:off x="5089750" y="436625"/>
            <a:ext cx="7112100" cy="13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n-US" sz="4600">
                <a:solidFill>
                  <a:schemeClr val="accent3"/>
                </a:solidFill>
              </a:rPr>
              <a:t>Öğrenci/Yeni Mezunlar için Yeşil Seyahat Desteği</a:t>
            </a:r>
            <a:endParaRPr sz="4600">
              <a:solidFill>
                <a:schemeClr val="accent3"/>
              </a:solidFill>
            </a:endParaRPr>
          </a:p>
        </p:txBody>
      </p:sp>
      <p:sp>
        <p:nvSpPr>
          <p:cNvPr id="502" name="Google Shape;502;g2a6c45b3549_0_44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  <p:pic>
        <p:nvPicPr>
          <p:cNvPr id="503" name="Google Shape;503;g2a6c45b3549_0_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1185450"/>
            <a:ext cx="4767300" cy="47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1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0318" t="7904" b="7913"/>
          <a:stretch/>
        </p:blipFill>
        <p:spPr>
          <a:xfrm>
            <a:off x="7356648" y="1398000"/>
            <a:ext cx="4606750" cy="371927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510" name="Google Shape;510;p11"/>
          <p:cNvSpPr txBox="1">
            <a:spLocks noGrp="1"/>
          </p:cNvSpPr>
          <p:nvPr>
            <p:ph type="sldNum" idx="12"/>
          </p:nvPr>
        </p:nvSpPr>
        <p:spPr>
          <a:xfrm>
            <a:off x="11753512" y="6484937"/>
            <a:ext cx="41977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  <p:sp>
        <p:nvSpPr>
          <p:cNvPr id="511" name="Google Shape;511;p11"/>
          <p:cNvSpPr txBox="1">
            <a:spLocks noGrp="1"/>
          </p:cNvSpPr>
          <p:nvPr>
            <p:ph type="body" idx="1"/>
          </p:nvPr>
        </p:nvSpPr>
        <p:spPr>
          <a:xfrm>
            <a:off x="2059050" y="419100"/>
            <a:ext cx="84129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 ERASMUS + ÖĞRENİM HAREKETLİLİĞİ HİBESİ</a:t>
            </a:r>
            <a:endParaRPr/>
          </a:p>
        </p:txBody>
      </p:sp>
      <p:sp>
        <p:nvSpPr>
          <p:cNvPr id="512" name="Google Shape;512;p11"/>
          <p:cNvSpPr txBox="1">
            <a:spLocks noGrp="1"/>
          </p:cNvSpPr>
          <p:nvPr>
            <p:ph type="body" idx="3"/>
          </p:nvPr>
        </p:nvSpPr>
        <p:spPr>
          <a:xfrm>
            <a:off x="106525" y="1825025"/>
            <a:ext cx="67242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Öncelikle hibe AB kurumu olan Avrupa Komisyonu tarafından Türkiye’deki yetkili kuruma, Türkiye Ulusal Ajansı’na tahsis eder. </a:t>
            </a:r>
            <a:endParaRPr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Türkiye Ulusal Ajansı da hibeyi üniversitelere tahsis eden yetkili kurumdur.  </a:t>
            </a:r>
            <a:endParaRPr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Yeditepe Erasmus+ bütçesini alınca öğrencilerine / personellerine hibe tahsisi yapmaktadır.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2"/>
          <p:cNvSpPr txBox="1">
            <a:spLocks noGrp="1"/>
          </p:cNvSpPr>
          <p:nvPr>
            <p:ph type="body" idx="4"/>
          </p:nvPr>
        </p:nvSpPr>
        <p:spPr>
          <a:xfrm>
            <a:off x="400778" y="747600"/>
            <a:ext cx="11125200" cy="5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Üniversiteye tahsis edilen toplam hibe önce Fakülte/Enstitü/Yüksekokul performansına göre dağıtılır. Fakülte/Enstitü/Yüksekokul bazında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performansa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göre tahsis edilen hibe Fakülte/Enstitü/Yüksekokul içinde Erasmus puanına göre sıralanan öğrencilere</a:t>
            </a:r>
            <a:r>
              <a:rPr lang="en-US" sz="2000" i="1">
                <a:latin typeface="Calibri"/>
                <a:ea typeface="Calibri"/>
                <a:cs typeface="Calibri"/>
                <a:sym typeface="Calibri"/>
              </a:rPr>
              <a:t>--en yüksek nota sahip öğrenciden başlanarak ve öngörülen hibe miktarlarına göre--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dağıtılır. 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1800" b="1">
                <a:solidFill>
                  <a:schemeClr val="hlink"/>
                </a:solidFill>
                <a:highlight>
                  <a:srgbClr val="FEFEFE"/>
                </a:highlight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Erasmus+ Öğrenim ve Staj Hareketliliği Hibe Dağıtım Yöntemi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1500" b="1">
              <a:solidFill>
                <a:schemeClr val="hlink"/>
              </a:solidFill>
              <a:highlight>
                <a:srgbClr val="FEFEFE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Toplam hibenin yeterli olması durumunda tek dönem için hibe tahsis edilir. Öğrencilerin dönem uzatma talepleri ek hibe ve/veya vazgeçen öğrencilerden kalan hibe miktarlarına göre değerlendirilir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. 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Yerleşen tüm öğrencilere hibe tahsis edilmesi ilgili proje yılı için Üniversitemize tahsis edilmiş hibe miktarına göre değişir; dolayısıyla her öğrencinin hibelendirilmesi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garanti değildir.    </a:t>
            </a:r>
            <a:r>
              <a:rPr lang="en-US" b="1"/>
              <a:t>    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72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7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0172" t="7904" b="7913"/>
          <a:stretch/>
        </p:blipFill>
        <p:spPr>
          <a:xfrm>
            <a:off x="8610323" y="0"/>
            <a:ext cx="3580100" cy="28842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525" name="Google Shape;525;p73"/>
          <p:cNvSpPr txBox="1">
            <a:spLocks noGrp="1"/>
          </p:cNvSpPr>
          <p:nvPr>
            <p:ph type="sldNum" idx="12"/>
          </p:nvPr>
        </p:nvSpPr>
        <p:spPr>
          <a:xfrm>
            <a:off x="11753512" y="6484937"/>
            <a:ext cx="41977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  <p:sp>
        <p:nvSpPr>
          <p:cNvPr id="526" name="Google Shape;526;p73"/>
          <p:cNvSpPr txBox="1">
            <a:spLocks noGrp="1"/>
          </p:cNvSpPr>
          <p:nvPr>
            <p:ph type="body" idx="1"/>
          </p:nvPr>
        </p:nvSpPr>
        <p:spPr>
          <a:xfrm>
            <a:off x="-938750" y="108450"/>
            <a:ext cx="92889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 ERASMUS + STAJ</a:t>
            </a:r>
            <a:br>
              <a:rPr lang="en-US" sz="32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 HAREKETLİLİĞİ HİBESİ</a:t>
            </a:r>
            <a:endParaRPr/>
          </a:p>
        </p:txBody>
      </p:sp>
      <p:sp>
        <p:nvSpPr>
          <p:cNvPr id="527" name="Google Shape;527;p73"/>
          <p:cNvSpPr txBox="1">
            <a:spLocks noGrp="1"/>
          </p:cNvSpPr>
          <p:nvPr>
            <p:ph type="body" idx="3"/>
          </p:nvPr>
        </p:nvSpPr>
        <p:spPr>
          <a:xfrm>
            <a:off x="0" y="1257300"/>
            <a:ext cx="10184400" cy="5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Üniversiteye tahsis edilen toplam hibe önce Fakülte/Enstitü/Yüksekokul performansına göre dağıtılır. Fakülte/Enstitü/Yüksekokul bazında </a:t>
            </a:r>
            <a:r>
              <a:rPr lang="en-US" sz="2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performansa </a:t>
            </a:r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göre tahsis edilen hibe Fakülte/Enstitü/Yüksekokul içinde Erasmus puanına göre sıralanan öğrencilere</a:t>
            </a:r>
            <a:r>
              <a:rPr lang="en-US" sz="2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--en yüksek nota sahip öğrenciden başlanarak ve öngörülen hibe miktarlarına göre--</a:t>
            </a:r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dağıtılır. 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1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Kuruma verilen hibenin </a:t>
            </a:r>
            <a:r>
              <a:rPr lang="en-US" sz="2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yeterli olması halinde</a:t>
            </a:r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öğrenciler tüm staj süreleri için </a:t>
            </a:r>
            <a:r>
              <a:rPr lang="en-US" sz="2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hibelendirilebilir</a:t>
            </a:r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●"/>
            </a:pPr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Erasmus Staj Hareketliliği kapsamında seçilen öğrencilere, toplam hibenin tüm öğrencilerin iki aylık staj süresini karşılamakta yetersiz olduğu durumda, Fakülte/Enstitü/Yüksekokul performansına dayalı hibe dağıtımı yöntemi uygulanır.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chemeClr val="hlink"/>
                </a:solidFill>
                <a:highlight>
                  <a:srgbClr val="FEFEFE"/>
                </a:highlight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Erasmus+ Öğrenim ve Staj Hareketliliği Hibe Dağıtım Yöntemi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3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4"/>
          <p:cNvSpPr txBox="1">
            <a:spLocks noGrp="1"/>
          </p:cNvSpPr>
          <p:nvPr>
            <p:ph type="body" idx="4"/>
          </p:nvPr>
        </p:nvSpPr>
        <p:spPr>
          <a:xfrm>
            <a:off x="942797" y="1657402"/>
            <a:ext cx="10396465" cy="435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lvl="0" indent="-457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Her öğrenciye hibe </a:t>
            </a:r>
            <a:r>
              <a:rPr lang="en-US" sz="2800" b="1">
                <a:latin typeface="Calibri"/>
                <a:ea typeface="Calibri"/>
                <a:cs typeface="Calibri"/>
                <a:sym typeface="Calibri"/>
              </a:rPr>
              <a:t>çıkmayabilir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. Öğrenciler talep ettikleri takdirde faaliyetlerini hibesiz </a:t>
            </a:r>
            <a:r>
              <a:rPr lang="en-US" sz="2800" b="1">
                <a:latin typeface="Calibri"/>
                <a:ea typeface="Calibri"/>
                <a:cs typeface="Calibri"/>
                <a:sym typeface="Calibri"/>
              </a:rPr>
              <a:t>“sıfır hibeli” 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olarak gerçekleştirilebilir.</a:t>
            </a:r>
            <a:endParaRPr/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-457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Faaliyet süresinin kesintisiz gerçekleştirilmesi gerekmektedir.</a:t>
            </a:r>
            <a:endParaRPr/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685800" lvl="0" indent="-457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Font typeface="Arial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Hareketlilik süresinin, asgari sürenin</a:t>
            </a:r>
            <a:r>
              <a:rPr lang="en-US" sz="2800" b="1">
                <a:latin typeface="Calibri"/>
                <a:ea typeface="Calibri"/>
                <a:cs typeface="Calibri"/>
                <a:sym typeface="Calibri"/>
              </a:rPr>
              <a:t> (60 gün) altında olması durumunda </a:t>
            </a:r>
            <a:r>
              <a:rPr lang="en-US" sz="2800" u="sng">
                <a:latin typeface="Calibri"/>
                <a:ea typeface="Calibri"/>
                <a:cs typeface="Calibri"/>
                <a:sym typeface="Calibri"/>
              </a:rPr>
              <a:t>faaliyet </a:t>
            </a:r>
            <a:r>
              <a:rPr lang="en-US" sz="2800" b="1" u="sng">
                <a:latin typeface="Calibri"/>
                <a:ea typeface="Calibri"/>
                <a:cs typeface="Calibri"/>
                <a:sym typeface="Calibri"/>
              </a:rPr>
              <a:t>geçersiz </a:t>
            </a:r>
            <a:r>
              <a:rPr lang="en-US" sz="2800" u="sng">
                <a:latin typeface="Calibri"/>
                <a:ea typeface="Calibri"/>
                <a:cs typeface="Calibri"/>
                <a:sym typeface="Calibri"/>
              </a:rPr>
              <a:t>sayılır ve hibe ödemesi yapılmaz.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Ödenmiş bulunan hibe varsa </a:t>
            </a:r>
            <a:r>
              <a:rPr lang="en-US" sz="2800" b="1">
                <a:latin typeface="Calibri"/>
                <a:ea typeface="Calibri"/>
                <a:cs typeface="Calibri"/>
                <a:sym typeface="Calibri"/>
              </a:rPr>
              <a:t>geri talep edilir. 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74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  <p:pic>
        <p:nvPicPr>
          <p:cNvPr id="534" name="Google Shape;534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85595" cy="1974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75"/>
          <p:cNvSpPr txBox="1">
            <a:spLocks noGrp="1"/>
          </p:cNvSpPr>
          <p:nvPr>
            <p:ph type="body" idx="4"/>
          </p:nvPr>
        </p:nvSpPr>
        <p:spPr>
          <a:xfrm>
            <a:off x="508795" y="2118281"/>
            <a:ext cx="11363700" cy="42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800"/>
              <a:t>Erasmus hibeleri yurt dışı öğrenim masraflarının tamamını  karşılamaya yönelik değildir. </a:t>
            </a:r>
            <a:endParaRPr/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2800" b="1" u="sng"/>
              <a:t>Sadece maddi bir destektir</a:t>
            </a:r>
            <a:endParaRPr sz="2800" b="1" u="sng"/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2800"/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Yaşam masrafları, sağlık sigortası, vize ücretleri vs. </a:t>
            </a:r>
            <a:r>
              <a:rPr lang="en-US" sz="2800" b="1">
                <a:latin typeface="Calibri"/>
                <a:ea typeface="Calibri"/>
                <a:cs typeface="Calibri"/>
                <a:sym typeface="Calibri"/>
              </a:rPr>
              <a:t>öğrenciye aittir.</a:t>
            </a:r>
            <a:endParaRPr/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 sz="2800"/>
              <a:t/>
            </a:r>
            <a:br>
              <a:rPr lang="en-US" sz="2800"/>
            </a:br>
            <a:r>
              <a:rPr lang="en-US" sz="2800"/>
              <a:t>Alacağınız hibe dışında size harcamalarınız için (uçak bileti, kalacak yer, vs.) </a:t>
            </a:r>
            <a:r>
              <a:rPr lang="en-US" sz="2800" b="1"/>
              <a:t>ödeme yapılmaz.</a:t>
            </a:r>
            <a:endParaRPr sz="2800"/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2800"/>
          </a:p>
        </p:txBody>
      </p:sp>
      <p:sp>
        <p:nvSpPr>
          <p:cNvPr id="540" name="Google Shape;540;p75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  <p:pic>
        <p:nvPicPr>
          <p:cNvPr id="541" name="Google Shape;541;p75" descr="Funding | The University of Edinburg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1371" y="280541"/>
            <a:ext cx="4358926" cy="1937301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75"/>
          <p:cNvSpPr/>
          <p:nvPr/>
        </p:nvSpPr>
        <p:spPr>
          <a:xfrm>
            <a:off x="294242" y="-2514124"/>
            <a:ext cx="4728754" cy="4728754"/>
          </a:xfrm>
          <a:custGeom>
            <a:avLst/>
            <a:gdLst/>
            <a:ahLst/>
            <a:cxnLst/>
            <a:rect l="l" t="t" r="r" b="b"/>
            <a:pathLst>
              <a:path w="488128" h="488128" extrusionOk="0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Quattrocento Sans"/>
              <a:buNone/>
            </a:pPr>
            <a:endParaRPr sz="18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43" name="Google Shape;543;p75"/>
          <p:cNvSpPr txBox="1">
            <a:spLocks noGrp="1"/>
          </p:cNvSpPr>
          <p:nvPr>
            <p:ph type="body" idx="1"/>
          </p:nvPr>
        </p:nvSpPr>
        <p:spPr>
          <a:xfrm>
            <a:off x="-722837" y="280541"/>
            <a:ext cx="5896451" cy="259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 sz="4800" b="0" i="1"/>
              <a:t>     Önemli Notlar </a:t>
            </a:r>
            <a:endParaRPr sz="4800" b="0"/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/>
              <a:t/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a6c45b3549_0_60"/>
          <p:cNvSpPr txBox="1">
            <a:spLocks noGrp="1"/>
          </p:cNvSpPr>
          <p:nvPr>
            <p:ph type="body" idx="1"/>
          </p:nvPr>
        </p:nvSpPr>
        <p:spPr>
          <a:xfrm>
            <a:off x="1101403" y="419100"/>
            <a:ext cx="10567200" cy="8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n-US"/>
              <a:t>Önemli Linkler </a:t>
            </a:r>
            <a:endParaRPr/>
          </a:p>
        </p:txBody>
      </p:sp>
      <p:sp>
        <p:nvSpPr>
          <p:cNvPr id="550" name="Google Shape;550;g2a6c45b3549_0_60"/>
          <p:cNvSpPr txBox="1">
            <a:spLocks noGrp="1"/>
          </p:cNvSpPr>
          <p:nvPr>
            <p:ph type="body" idx="3"/>
          </p:nvPr>
        </p:nvSpPr>
        <p:spPr>
          <a:xfrm>
            <a:off x="2601025" y="1876875"/>
            <a:ext cx="9417900" cy="49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064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●"/>
            </a:pPr>
            <a:r>
              <a:rPr lang="en-US" sz="2800" u="sng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UDİO Web sitesi</a:t>
            </a:r>
            <a:endParaRPr sz="2800">
              <a:solidFill>
                <a:schemeClr val="accent6"/>
              </a:solidFill>
            </a:endParaRPr>
          </a:p>
          <a:p>
            <a:pPr marL="457200" lvl="0" indent="-4064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●"/>
            </a:pPr>
            <a:r>
              <a:rPr lang="en-US" sz="2800" u="sng">
                <a:solidFill>
                  <a:schemeClr val="hlink"/>
                </a:solidFill>
                <a:hlinkClick r:id="rId4"/>
              </a:rPr>
              <a:t>https://international.yeditepe.edu.tr/sites/international.yeditepe.edu.tr/files/2024-12/2025-2026-erasmus-ogrenim-hareketliligi-basvuru-cagrisi.docx.pdf</a:t>
            </a:r>
            <a:endParaRPr sz="2800">
              <a:solidFill>
                <a:schemeClr val="accent6"/>
              </a:solidFill>
            </a:endParaRPr>
          </a:p>
          <a:p>
            <a:pPr marL="457200" lvl="0" indent="-4064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●"/>
            </a:pPr>
            <a:r>
              <a:rPr lang="en-US" sz="2800" u="sng">
                <a:solidFill>
                  <a:schemeClr val="hlink"/>
                </a:solidFill>
                <a:hlinkClick r:id="rId4"/>
              </a:rPr>
              <a:t>https://international.yeditepe.edu.tr/sites/international.yeditepe.edu.tr/files/2024-12/2025-2026-erasmus-staj-hareketliligi-basvuru-cagrisi.docx.pdf</a:t>
            </a:r>
            <a:endParaRPr sz="2800">
              <a:solidFill>
                <a:schemeClr val="accent6"/>
              </a:solidFill>
            </a:endParaRPr>
          </a:p>
          <a:p>
            <a:pPr marL="457200" lvl="0" indent="-4064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●"/>
            </a:pPr>
            <a:r>
              <a:rPr lang="en-US" sz="2800" u="sng">
                <a:solidFill>
                  <a:schemeClr val="accent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Tanıtım Seminerleri</a:t>
            </a:r>
            <a:r>
              <a:rPr lang="en-US" sz="2800">
                <a:solidFill>
                  <a:schemeClr val="accent6"/>
                </a:solidFill>
              </a:rPr>
              <a:t>  &amp; </a:t>
            </a:r>
            <a:r>
              <a:rPr lang="en-US" sz="2800" u="sng">
                <a:solidFill>
                  <a:schemeClr val="accent6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Soru&amp;Cevap Oturumları</a:t>
            </a:r>
            <a:endParaRPr sz="2800">
              <a:solidFill>
                <a:schemeClr val="accent6"/>
              </a:solidFill>
            </a:endParaRPr>
          </a:p>
          <a:p>
            <a:pPr marL="457200" lvl="0" indent="-4064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●"/>
            </a:pPr>
            <a:r>
              <a:rPr lang="en-US" sz="2800" u="sng">
                <a:solidFill>
                  <a:schemeClr val="accent6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Belgeler / Faydalı Bilgiler</a:t>
            </a:r>
            <a:endParaRPr sz="2800">
              <a:solidFill>
                <a:schemeClr val="accent6"/>
              </a:solidFill>
            </a:endParaRPr>
          </a:p>
          <a:p>
            <a:pPr marL="457200" lvl="0" indent="-4064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●"/>
            </a:pPr>
            <a:r>
              <a:rPr lang="en-US" sz="2800" u="sng">
                <a:solidFill>
                  <a:schemeClr val="accent6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Erasmus Bölüm Koordinatörleri</a:t>
            </a:r>
            <a:endParaRPr sz="2800">
              <a:solidFill>
                <a:schemeClr val="accent6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/>
          </a:p>
        </p:txBody>
      </p:sp>
      <p:sp>
        <p:nvSpPr>
          <p:cNvPr id="551" name="Google Shape;551;g2a6c45b3549_0_60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  <p:pic>
        <p:nvPicPr>
          <p:cNvPr id="552" name="Google Shape;552;g2a6c45b3549_0_6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70288" y="187686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2a6c45b3549_0_71"/>
          <p:cNvSpPr txBox="1">
            <a:spLocks noGrp="1"/>
          </p:cNvSpPr>
          <p:nvPr>
            <p:ph type="body" idx="1"/>
          </p:nvPr>
        </p:nvSpPr>
        <p:spPr>
          <a:xfrm>
            <a:off x="753474" y="0"/>
            <a:ext cx="10581000" cy="2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attrocento Sans"/>
              <a:buNone/>
            </a:pPr>
            <a:r>
              <a:rPr lang="en-US" sz="2100">
                <a:solidFill>
                  <a:schemeClr val="accent6"/>
                </a:solidFill>
              </a:rPr>
              <a:t/>
            </a:r>
            <a:br>
              <a:rPr lang="en-US" sz="2100">
                <a:solidFill>
                  <a:schemeClr val="accent6"/>
                </a:solidFill>
              </a:rPr>
            </a:br>
            <a:r>
              <a:rPr lang="en-US" sz="27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ULUSLARARASI DEĞİŞİM VE </a:t>
            </a:r>
            <a:br>
              <a:rPr lang="en-US" sz="27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İŞ BİRLİĞİ OFİSİ</a:t>
            </a:r>
            <a:endParaRPr sz="2700">
              <a:solidFill>
                <a:schemeClr val="accent6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endParaRPr>
              <a:solidFill>
                <a:schemeClr val="accent6"/>
              </a:solidFill>
            </a:endParaRPr>
          </a:p>
        </p:txBody>
      </p:sp>
      <p:sp>
        <p:nvSpPr>
          <p:cNvPr id="559" name="Google Shape;559;g2a6c45b3549_0_71"/>
          <p:cNvSpPr txBox="1">
            <a:spLocks noGrp="1"/>
          </p:cNvSpPr>
          <p:nvPr>
            <p:ph type="sldNum" idx="12"/>
          </p:nvPr>
        </p:nvSpPr>
        <p:spPr>
          <a:xfrm>
            <a:off x="11668594" y="6484937"/>
            <a:ext cx="523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  <p:sp>
        <p:nvSpPr>
          <p:cNvPr id="560" name="Google Shape;560;g2a6c45b3549_0_71"/>
          <p:cNvSpPr/>
          <p:nvPr/>
        </p:nvSpPr>
        <p:spPr>
          <a:xfrm>
            <a:off x="5215550" y="3705575"/>
            <a:ext cx="1533000" cy="136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1" name="Google Shape;561;g2a6c45b3549_0_71"/>
          <p:cNvSpPr/>
          <p:nvPr/>
        </p:nvSpPr>
        <p:spPr>
          <a:xfrm>
            <a:off x="7859275" y="3568775"/>
            <a:ext cx="1533000" cy="136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2" name="Google Shape;562;g2a6c45b3549_0_71"/>
          <p:cNvSpPr/>
          <p:nvPr/>
        </p:nvSpPr>
        <p:spPr>
          <a:xfrm>
            <a:off x="3316500" y="6419575"/>
            <a:ext cx="1533000" cy="136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3" name="Google Shape;563;g2a6c45b3549_0_71"/>
          <p:cNvSpPr/>
          <p:nvPr/>
        </p:nvSpPr>
        <p:spPr>
          <a:xfrm>
            <a:off x="5215550" y="4433375"/>
            <a:ext cx="1533000" cy="136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3" y="1122961"/>
            <a:ext cx="5374992" cy="530202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3"/>
          <p:cNvSpPr txBox="1">
            <a:spLocks noGrp="1"/>
          </p:cNvSpPr>
          <p:nvPr>
            <p:ph type="sldNum" idx="12"/>
          </p:nvPr>
        </p:nvSpPr>
        <p:spPr>
          <a:xfrm>
            <a:off x="11753512" y="6484937"/>
            <a:ext cx="41977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  <p:sp>
        <p:nvSpPr>
          <p:cNvPr id="571" name="Google Shape;571;p23"/>
          <p:cNvSpPr txBox="1">
            <a:spLocks noGrp="1"/>
          </p:cNvSpPr>
          <p:nvPr>
            <p:ph type="body" idx="1"/>
          </p:nvPr>
        </p:nvSpPr>
        <p:spPr>
          <a:xfrm>
            <a:off x="364477" y="235974"/>
            <a:ext cx="11389035" cy="2121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300" tIns="45700" rIns="146300" bIns="457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</a:pPr>
            <a:r>
              <a:rPr lang="en-US" sz="4800">
                <a:latin typeface="Calibri"/>
                <a:ea typeface="Calibri"/>
                <a:cs typeface="Calibri"/>
                <a:sym typeface="Calibri"/>
              </a:rPr>
              <a:t>TEŞEKKÜRLER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4800"/>
              <a:buNone/>
            </a:pPr>
            <a:r>
              <a:rPr lang="en-US" sz="4800">
                <a:latin typeface="Calibri"/>
                <a:ea typeface="Calibri"/>
                <a:cs typeface="Calibri"/>
                <a:sym typeface="Calibri"/>
              </a:rPr>
              <a:t>SORU &amp; CEVAP 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</a:pP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2" name="Google Shape;572;p23" descr="ANY QUESTİONS FUNNY ile ilgili g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445" y="1868881"/>
            <a:ext cx="5530042" cy="4158592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23"/>
          <p:cNvSpPr/>
          <p:nvPr/>
        </p:nvSpPr>
        <p:spPr>
          <a:xfrm>
            <a:off x="6292726" y="2252339"/>
            <a:ext cx="6096000" cy="261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0050" marR="0" lvl="1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Her türlü soru ve sorunlarınızı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öncelikle e-posta aracılığı ile iletmeniz beklenmektedir.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outgoing@yeditepe.edu.tr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Storybuilding Neal Creative">
  <a:themeElements>
    <a:clrScheme name="Neal Analytics 2">
      <a:dk1>
        <a:srgbClr val="000000"/>
      </a:dk1>
      <a:lt1>
        <a:srgbClr val="FFFFFF"/>
      </a:lt1>
      <a:dk2>
        <a:srgbClr val="0074AF"/>
      </a:dk2>
      <a:lt2>
        <a:srgbClr val="00B0F0"/>
      </a:lt2>
      <a:accent1>
        <a:srgbClr val="75D1FF"/>
      </a:accent1>
      <a:accent2>
        <a:srgbClr val="004568"/>
      </a:accent2>
      <a:accent3>
        <a:srgbClr val="92D050"/>
      </a:accent3>
      <a:accent4>
        <a:srgbClr val="FFC000"/>
      </a:accent4>
      <a:accent5>
        <a:srgbClr val="004568"/>
      </a:accent5>
      <a:accent6>
        <a:srgbClr val="0074AF"/>
      </a:accent6>
      <a:hlink>
        <a:srgbClr val="43C0FF"/>
      </a:hlink>
      <a:folHlink>
        <a:srgbClr val="75D1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orybuilding Neal Creative">
  <a:themeElements>
    <a:clrScheme name="Neal Analytics 2">
      <a:dk1>
        <a:srgbClr val="000000"/>
      </a:dk1>
      <a:lt1>
        <a:srgbClr val="FFFFFF"/>
      </a:lt1>
      <a:dk2>
        <a:srgbClr val="0074AF"/>
      </a:dk2>
      <a:lt2>
        <a:srgbClr val="00B0F0"/>
      </a:lt2>
      <a:accent1>
        <a:srgbClr val="75D1FF"/>
      </a:accent1>
      <a:accent2>
        <a:srgbClr val="004568"/>
      </a:accent2>
      <a:accent3>
        <a:srgbClr val="92D050"/>
      </a:accent3>
      <a:accent4>
        <a:srgbClr val="FFC000"/>
      </a:accent4>
      <a:accent5>
        <a:srgbClr val="004568"/>
      </a:accent5>
      <a:accent6>
        <a:srgbClr val="0074AF"/>
      </a:accent6>
      <a:hlink>
        <a:srgbClr val="43C0FF"/>
      </a:hlink>
      <a:folHlink>
        <a:srgbClr val="75D1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3166</Words>
  <Application>Microsoft Office PowerPoint</Application>
  <PresentationFormat>Widescreen</PresentationFormat>
  <Paragraphs>384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Quattrocento Sans</vt:lpstr>
      <vt:lpstr>Montserrat</vt:lpstr>
      <vt:lpstr>Arial</vt:lpstr>
      <vt:lpstr>Calibri</vt:lpstr>
      <vt:lpstr>Courier New</vt:lpstr>
      <vt:lpstr>Roboto</vt:lpstr>
      <vt:lpstr>Noto Sans Symbols</vt:lpstr>
      <vt:lpstr>Times New Roman</vt:lpstr>
      <vt:lpstr>Storybuilding Neal Creative</vt:lpstr>
      <vt:lpstr>Storybuilding Neal Creative</vt:lpstr>
      <vt:lpstr>YEDİTEPE’DE DEĞİŞİM</vt:lpstr>
      <vt:lpstr> ULUSLARARASI DEĞİŞİM VE  İŞ BİRLİĞİ OFİSİ NE YAPAR ? </vt:lpstr>
      <vt:lpstr>PowerPoint Presentation</vt:lpstr>
      <vt:lpstr> İLK ADIM: ERASMUS+ NEDİR?</vt:lpstr>
      <vt:lpstr> İKİNCİ ADIM: ERASMUS+ NE DEĞİLDİR?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YEDİTEPE’DE DEĞİŞİM</dc:title>
  <dc:creator>Microsoft Office User</dc:creator>
  <cp:lastModifiedBy>Sena Kara Deniz</cp:lastModifiedBy>
  <cp:revision>1</cp:revision>
  <dcterms:created xsi:type="dcterms:W3CDTF">2019-11-04T13:56:40Z</dcterms:created>
  <dcterms:modified xsi:type="dcterms:W3CDTF">2026-10-20T08:31:55Z</dcterms:modified>
</cp:coreProperties>
</file>